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2" r:id="rId2"/>
    <p:sldMasterId id="2147483651" r:id="rId3"/>
    <p:sldMasterId id="2147483654" r:id="rId4"/>
    <p:sldMasterId id="2147483675" r:id="rId5"/>
  </p:sldMasterIdLst>
  <p:notesMasterIdLst>
    <p:notesMasterId r:id="rId40"/>
  </p:notesMasterIdLst>
  <p:sldIdLst>
    <p:sldId id="335" r:id="rId6"/>
    <p:sldId id="336" r:id="rId7"/>
    <p:sldId id="365" r:id="rId8"/>
    <p:sldId id="428" r:id="rId9"/>
    <p:sldId id="429" r:id="rId10"/>
    <p:sldId id="431" r:id="rId11"/>
    <p:sldId id="430" r:id="rId12"/>
    <p:sldId id="459" r:id="rId13"/>
    <p:sldId id="460" r:id="rId14"/>
    <p:sldId id="462" r:id="rId15"/>
    <p:sldId id="464" r:id="rId16"/>
    <p:sldId id="463" r:id="rId17"/>
    <p:sldId id="461" r:id="rId18"/>
    <p:sldId id="465" r:id="rId19"/>
    <p:sldId id="466" r:id="rId20"/>
    <p:sldId id="467" r:id="rId21"/>
    <p:sldId id="468" r:id="rId22"/>
    <p:sldId id="469" r:id="rId23"/>
    <p:sldId id="470" r:id="rId24"/>
    <p:sldId id="471" r:id="rId25"/>
    <p:sldId id="473" r:id="rId26"/>
    <p:sldId id="474" r:id="rId27"/>
    <p:sldId id="472" r:id="rId28"/>
    <p:sldId id="409" r:id="rId29"/>
    <p:sldId id="475" r:id="rId30"/>
    <p:sldId id="478" r:id="rId31"/>
    <p:sldId id="479" r:id="rId32"/>
    <p:sldId id="480" r:id="rId33"/>
    <p:sldId id="481" r:id="rId34"/>
    <p:sldId id="482" r:id="rId35"/>
    <p:sldId id="483" r:id="rId36"/>
    <p:sldId id="476" r:id="rId37"/>
    <p:sldId id="477" r:id="rId38"/>
    <p:sldId id="484" r:id="rId39"/>
  </p:sldIdLst>
  <p:sldSz cx="9144000" cy="5143500" type="screen16x9"/>
  <p:notesSz cx="6858000" cy="9926638"/>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43"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143D"/>
    <a:srgbClr val="B6004C"/>
    <a:srgbClr val="404040"/>
    <a:srgbClr val="565656"/>
    <a:srgbClr val="404006"/>
    <a:srgbClr val="7D629E"/>
    <a:srgbClr val="B6004B"/>
    <a:srgbClr val="FF972F"/>
    <a:srgbClr val="FFC78F"/>
    <a:srgbClr val="FF93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8" autoAdjust="0"/>
    <p:restoredTop sz="82284" autoAdjust="0"/>
  </p:normalViewPr>
  <p:slideViewPr>
    <p:cSldViewPr snapToGrid="0" snapToObjects="1">
      <p:cViewPr>
        <p:scale>
          <a:sx n="81" d="100"/>
          <a:sy n="81" d="100"/>
        </p:scale>
        <p:origin x="-96" y="-72"/>
      </p:cViewPr>
      <p:guideLst>
        <p:guide orient="horz" pos="1643"/>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8A809733-6C35-0144-8DCF-77480CA47BBE}" type="datetimeFigureOut">
              <a:rPr lang="es-ES" smtClean="0"/>
              <a:t>06/02/2019</a:t>
            </a:fld>
            <a:endParaRPr lang="es-ES" dirty="0"/>
          </a:p>
        </p:txBody>
      </p:sp>
      <p:sp>
        <p:nvSpPr>
          <p:cNvPr id="4" name="Marcador de imagen de diapositiva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715153"/>
            <a:ext cx="5486400" cy="4466987"/>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230A825F-C5BC-0945-9745-BFEF151ECAA1}" type="slidenum">
              <a:rPr lang="es-ES" smtClean="0"/>
              <a:t>‹Nº›</a:t>
            </a:fld>
            <a:endParaRPr lang="es-ES" dirty="0"/>
          </a:p>
        </p:txBody>
      </p:sp>
    </p:spTree>
    <p:extLst>
      <p:ext uri="{BB962C8B-B14F-4D97-AF65-F5344CB8AC3E}">
        <p14:creationId xmlns:p14="http://schemas.microsoft.com/office/powerpoint/2010/main" val="18400225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1</a:t>
            </a:fld>
            <a:endParaRPr lang="es-ES" dirty="0"/>
          </a:p>
        </p:txBody>
      </p:sp>
    </p:spTree>
    <p:extLst>
      <p:ext uri="{BB962C8B-B14F-4D97-AF65-F5344CB8AC3E}">
        <p14:creationId xmlns:p14="http://schemas.microsoft.com/office/powerpoint/2010/main" val="2691706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10</a:t>
            </a:fld>
            <a:endParaRPr lang="es-ES" dirty="0"/>
          </a:p>
        </p:txBody>
      </p:sp>
    </p:spTree>
    <p:extLst>
      <p:ext uri="{BB962C8B-B14F-4D97-AF65-F5344CB8AC3E}">
        <p14:creationId xmlns:p14="http://schemas.microsoft.com/office/powerpoint/2010/main" val="3283566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11</a:t>
            </a:fld>
            <a:endParaRPr lang="es-ES" dirty="0"/>
          </a:p>
        </p:txBody>
      </p:sp>
    </p:spTree>
    <p:extLst>
      <p:ext uri="{BB962C8B-B14F-4D97-AF65-F5344CB8AC3E}">
        <p14:creationId xmlns:p14="http://schemas.microsoft.com/office/powerpoint/2010/main" val="1095296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12</a:t>
            </a:fld>
            <a:endParaRPr lang="es-ES" dirty="0"/>
          </a:p>
        </p:txBody>
      </p:sp>
    </p:spTree>
    <p:extLst>
      <p:ext uri="{BB962C8B-B14F-4D97-AF65-F5344CB8AC3E}">
        <p14:creationId xmlns:p14="http://schemas.microsoft.com/office/powerpoint/2010/main" val="2203736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13</a:t>
            </a:fld>
            <a:endParaRPr lang="es-ES" dirty="0"/>
          </a:p>
        </p:txBody>
      </p:sp>
    </p:spTree>
    <p:extLst>
      <p:ext uri="{BB962C8B-B14F-4D97-AF65-F5344CB8AC3E}">
        <p14:creationId xmlns:p14="http://schemas.microsoft.com/office/powerpoint/2010/main" val="775886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14</a:t>
            </a:fld>
            <a:endParaRPr lang="es-ES" dirty="0"/>
          </a:p>
        </p:txBody>
      </p:sp>
    </p:spTree>
    <p:extLst>
      <p:ext uri="{BB962C8B-B14F-4D97-AF65-F5344CB8AC3E}">
        <p14:creationId xmlns:p14="http://schemas.microsoft.com/office/powerpoint/2010/main" val="4047591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24</a:t>
            </a:fld>
            <a:endParaRPr lang="es-ES" dirty="0"/>
          </a:p>
        </p:txBody>
      </p:sp>
    </p:spTree>
    <p:extLst>
      <p:ext uri="{BB962C8B-B14F-4D97-AF65-F5344CB8AC3E}">
        <p14:creationId xmlns:p14="http://schemas.microsoft.com/office/powerpoint/2010/main" val="2691706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34</a:t>
            </a:fld>
            <a:endParaRPr lang="es-ES" dirty="0"/>
          </a:p>
        </p:txBody>
      </p:sp>
    </p:spTree>
    <p:extLst>
      <p:ext uri="{BB962C8B-B14F-4D97-AF65-F5344CB8AC3E}">
        <p14:creationId xmlns:p14="http://schemas.microsoft.com/office/powerpoint/2010/main" val="2691706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2</a:t>
            </a:fld>
            <a:endParaRPr lang="es-ES" dirty="0"/>
          </a:p>
        </p:txBody>
      </p:sp>
    </p:spTree>
    <p:extLst>
      <p:ext uri="{BB962C8B-B14F-4D97-AF65-F5344CB8AC3E}">
        <p14:creationId xmlns:p14="http://schemas.microsoft.com/office/powerpoint/2010/main" val="986256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3</a:t>
            </a:fld>
            <a:endParaRPr lang="es-ES" dirty="0"/>
          </a:p>
        </p:txBody>
      </p:sp>
    </p:spTree>
    <p:extLst>
      <p:ext uri="{BB962C8B-B14F-4D97-AF65-F5344CB8AC3E}">
        <p14:creationId xmlns:p14="http://schemas.microsoft.com/office/powerpoint/2010/main" val="2664092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4</a:t>
            </a:fld>
            <a:endParaRPr lang="es-ES" dirty="0"/>
          </a:p>
        </p:txBody>
      </p:sp>
    </p:spTree>
    <p:extLst>
      <p:ext uri="{BB962C8B-B14F-4D97-AF65-F5344CB8AC3E}">
        <p14:creationId xmlns:p14="http://schemas.microsoft.com/office/powerpoint/2010/main" val="3870237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5</a:t>
            </a:fld>
            <a:endParaRPr lang="es-ES" dirty="0"/>
          </a:p>
        </p:txBody>
      </p:sp>
    </p:spTree>
    <p:extLst>
      <p:ext uri="{BB962C8B-B14F-4D97-AF65-F5344CB8AC3E}">
        <p14:creationId xmlns:p14="http://schemas.microsoft.com/office/powerpoint/2010/main" val="415285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6</a:t>
            </a:fld>
            <a:endParaRPr lang="es-ES" dirty="0"/>
          </a:p>
        </p:txBody>
      </p:sp>
    </p:spTree>
    <p:extLst>
      <p:ext uri="{BB962C8B-B14F-4D97-AF65-F5344CB8AC3E}">
        <p14:creationId xmlns:p14="http://schemas.microsoft.com/office/powerpoint/2010/main" val="2421468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7</a:t>
            </a:fld>
            <a:endParaRPr lang="es-ES" dirty="0"/>
          </a:p>
        </p:txBody>
      </p:sp>
    </p:spTree>
    <p:extLst>
      <p:ext uri="{BB962C8B-B14F-4D97-AF65-F5344CB8AC3E}">
        <p14:creationId xmlns:p14="http://schemas.microsoft.com/office/powerpoint/2010/main" val="3793358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8</a:t>
            </a:fld>
            <a:endParaRPr lang="es-ES" dirty="0"/>
          </a:p>
        </p:txBody>
      </p:sp>
    </p:spTree>
    <p:extLst>
      <p:ext uri="{BB962C8B-B14F-4D97-AF65-F5344CB8AC3E}">
        <p14:creationId xmlns:p14="http://schemas.microsoft.com/office/powerpoint/2010/main" val="657561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30A825F-C5BC-0945-9745-BFEF151ECAA1}" type="slidenum">
              <a:rPr lang="es-ES" smtClean="0"/>
              <a:t>9</a:t>
            </a:fld>
            <a:endParaRPr lang="es-ES" dirty="0"/>
          </a:p>
        </p:txBody>
      </p:sp>
    </p:spTree>
    <p:extLst>
      <p:ext uri="{BB962C8B-B14F-4D97-AF65-F5344CB8AC3E}">
        <p14:creationId xmlns:p14="http://schemas.microsoft.com/office/powerpoint/2010/main" val="336752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81681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644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83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114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777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486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3984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76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825551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75598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3B32E99F-0BE6-EB4E-B2D9-1C670D2D4644}"/>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r="-2"/>
          <a:stretch/>
        </p:blipFill>
        <p:spPr>
          <a:xfrm>
            <a:off x="0" y="0"/>
            <a:ext cx="4225511" cy="5143500"/>
          </a:xfrm>
          <a:prstGeom prst="rect">
            <a:avLst/>
          </a:prstGeom>
        </p:spPr>
      </p:pic>
      <p:pic>
        <p:nvPicPr>
          <p:cNvPr id="7" name="Imagen 6">
            <a:extLst>
              <a:ext uri="{FF2B5EF4-FFF2-40B4-BE49-F238E27FC236}">
                <a16:creationId xmlns="" xmlns:a16="http://schemas.microsoft.com/office/drawing/2014/main" id="{DEE6CDF0-1D16-274D-8C2E-F9285956B4C4}"/>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324126" y="4368801"/>
            <a:ext cx="2560437" cy="541799"/>
          </a:xfrm>
          <a:prstGeom prst="rect">
            <a:avLst/>
          </a:prstGeom>
        </p:spPr>
      </p:pic>
      <p:pic>
        <p:nvPicPr>
          <p:cNvPr id="8" name="Imagen 7" descr="Nuevo-logo-DANE.jpg"/>
          <p:cNvPicPr>
            <a:picLocks noChangeAspect="1"/>
          </p:cNvPicPr>
          <p:nvPr userDrawn="1"/>
        </p:nvPicPr>
        <p:blipFill rotWithShape="1">
          <a:blip r:embed="rId6">
            <a:extLst>
              <a:ext uri="{28A0092B-C50C-407E-A947-70E740481C1C}">
                <a14:useLocalDpi xmlns:a14="http://schemas.microsoft.com/office/drawing/2010/main" val="0"/>
              </a:ext>
            </a:extLst>
          </a:blip>
          <a:srcRect l="7445" t="30958" r="7295" b="31695"/>
          <a:stretch/>
        </p:blipFill>
        <p:spPr>
          <a:xfrm>
            <a:off x="7289802" y="299602"/>
            <a:ext cx="1479365" cy="647999"/>
          </a:xfrm>
          <a:prstGeom prst="rect">
            <a:avLst/>
          </a:prstGeom>
        </p:spPr>
      </p:pic>
    </p:spTree>
    <p:extLst>
      <p:ext uri="{BB962C8B-B14F-4D97-AF65-F5344CB8AC3E}">
        <p14:creationId xmlns:p14="http://schemas.microsoft.com/office/powerpoint/2010/main" val="3977970202"/>
      </p:ext>
    </p:extLst>
  </p:cSld>
  <p:clrMap bg1="lt1" tx1="dk1" bg2="lt2" tx2="dk2" accent1="accent1" accent2="accent2" accent3="accent3" accent4="accent4" accent5="accent5" accent6="accent6" hlink="hlink" folHlink="folHlink"/>
  <p:sldLayoutIdLst>
    <p:sldLayoutId id="2147483670" r:id="rId1"/>
    <p:sldLayoutId id="2147483671"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3B32E99F-0BE6-EB4E-B2D9-1C670D2D4644}"/>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r="-2"/>
          <a:stretch/>
        </p:blipFill>
        <p:spPr>
          <a:xfrm>
            <a:off x="0" y="0"/>
            <a:ext cx="4225511" cy="5143500"/>
          </a:xfrm>
          <a:prstGeom prst="rect">
            <a:avLst/>
          </a:prstGeom>
        </p:spPr>
      </p:pic>
      <p:pic>
        <p:nvPicPr>
          <p:cNvPr id="10" name="Imagen 9">
            <a:extLst>
              <a:ext uri="{FF2B5EF4-FFF2-40B4-BE49-F238E27FC236}">
                <a16:creationId xmlns="" xmlns:a16="http://schemas.microsoft.com/office/drawing/2014/main" id="{DEE6CDF0-1D16-274D-8C2E-F9285956B4C4}"/>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324126" y="4368801"/>
            <a:ext cx="2560437" cy="541799"/>
          </a:xfrm>
          <a:prstGeom prst="rect">
            <a:avLst/>
          </a:prstGeom>
        </p:spPr>
      </p:pic>
      <p:pic>
        <p:nvPicPr>
          <p:cNvPr id="11" name="Imagen 10" descr="Nuevo-logo-DANE.jpg"/>
          <p:cNvPicPr>
            <a:picLocks noChangeAspect="1"/>
          </p:cNvPicPr>
          <p:nvPr userDrawn="1"/>
        </p:nvPicPr>
        <p:blipFill rotWithShape="1">
          <a:blip r:embed="rId6">
            <a:extLst>
              <a:ext uri="{28A0092B-C50C-407E-A947-70E740481C1C}">
                <a14:useLocalDpi xmlns:a14="http://schemas.microsoft.com/office/drawing/2010/main" val="0"/>
              </a:ext>
            </a:extLst>
          </a:blip>
          <a:srcRect l="7445" t="30958" r="7295" b="31695"/>
          <a:stretch/>
        </p:blipFill>
        <p:spPr>
          <a:xfrm>
            <a:off x="7264402" y="299602"/>
            <a:ext cx="1479365" cy="647999"/>
          </a:xfrm>
          <a:prstGeom prst="rect">
            <a:avLst/>
          </a:prstGeom>
        </p:spPr>
      </p:pic>
      <p:pic>
        <p:nvPicPr>
          <p:cNvPr id="7" name="6 Imagen"/>
          <p:cNvPicPr>
            <a:picLocks noChangeAspect="1"/>
          </p:cNvPicPr>
          <p:nvPr userDrawn="1"/>
        </p:nvPicPr>
        <p:blipFill rotWithShape="1">
          <a:blip r:embed="rId7">
            <a:extLst>
              <a:ext uri="{28A0092B-C50C-407E-A947-70E740481C1C}">
                <a14:useLocalDpi xmlns:a14="http://schemas.microsoft.com/office/drawing/2010/main" val="0"/>
              </a:ext>
            </a:extLst>
          </a:blip>
          <a:srcRect l="3545" t="29948" r="4377" b="17913"/>
          <a:stretch/>
        </p:blipFill>
        <p:spPr>
          <a:xfrm>
            <a:off x="3947926" y="4478600"/>
            <a:ext cx="4895937" cy="432000"/>
          </a:xfrm>
          <a:prstGeom prst="rect">
            <a:avLst/>
          </a:prstGeom>
        </p:spPr>
      </p:pic>
    </p:spTree>
    <p:extLst>
      <p:ext uri="{BB962C8B-B14F-4D97-AF65-F5344CB8AC3E}">
        <p14:creationId xmlns:p14="http://schemas.microsoft.com/office/powerpoint/2010/main" val="1926341957"/>
      </p:ext>
    </p:extLst>
  </p:cSld>
  <p:clrMap bg1="lt1" tx1="dk1" bg2="lt2" tx2="dk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n 21" descr="MAGENTA.png">
            <a:extLst>
              <a:ext uri="{FF2B5EF4-FFF2-40B4-BE49-F238E27FC236}">
                <a16:creationId xmlns:a16="http://schemas.microsoft.com/office/drawing/2014/main" xmlns="" id="{050975CF-360D-FB40-8F96-719A5FECB4A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24126" y="260487"/>
            <a:ext cx="227841" cy="221463"/>
          </a:xfrm>
          <a:prstGeom prst="rect">
            <a:avLst/>
          </a:prstGeom>
        </p:spPr>
      </p:pic>
      <p:sp>
        <p:nvSpPr>
          <p:cNvPr id="5" name="object 3">
            <a:extLst>
              <a:ext uri="{FF2B5EF4-FFF2-40B4-BE49-F238E27FC236}">
                <a16:creationId xmlns:a16="http://schemas.microsoft.com/office/drawing/2014/main" xmlns="" id="{0391E340-98A5-9142-8506-C373BF3384E1}"/>
              </a:ext>
            </a:extLst>
          </p:cNvPr>
          <p:cNvSpPr txBox="1"/>
          <p:nvPr userDrawn="1"/>
        </p:nvSpPr>
        <p:spPr>
          <a:xfrm>
            <a:off x="677673" y="274202"/>
            <a:ext cx="2809054" cy="172868"/>
          </a:xfrm>
          <a:prstGeom prst="rect">
            <a:avLst/>
          </a:prstGeom>
        </p:spPr>
        <p:txBody>
          <a:bodyPr vert="horz" wrap="square" lIns="0" tIns="12700" rIns="0" bIns="0" rtlCol="0">
            <a:spAutoFit/>
          </a:bodyPr>
          <a:lstStyle/>
          <a:p>
            <a:pPr marL="24130" marR="5080" indent="-12065" algn="dist">
              <a:lnSpc>
                <a:spcPct val="130000"/>
              </a:lnSpc>
              <a:spcBef>
                <a:spcPts val="100"/>
              </a:spcBef>
            </a:pPr>
            <a:r>
              <a:rPr sz="800" b="1" dirty="0">
                <a:solidFill>
                  <a:srgbClr val="B6004C"/>
                </a:solidFill>
                <a:latin typeface="Arial"/>
                <a:cs typeface="Arial"/>
              </a:rPr>
              <a:t>I </a:t>
            </a:r>
            <a:r>
              <a:rPr sz="800" b="1" spc="-5" dirty="0">
                <a:solidFill>
                  <a:srgbClr val="B6004C"/>
                </a:solidFill>
                <a:latin typeface="Arial"/>
                <a:cs typeface="Arial"/>
              </a:rPr>
              <a:t>N F O R M A C </a:t>
            </a:r>
            <a:r>
              <a:rPr sz="800" b="1" dirty="0">
                <a:solidFill>
                  <a:srgbClr val="B6004C"/>
                </a:solidFill>
                <a:latin typeface="Arial"/>
                <a:cs typeface="Arial"/>
              </a:rPr>
              <a:t>I </a:t>
            </a:r>
            <a:r>
              <a:rPr sz="800" b="1" spc="-5" dirty="0">
                <a:solidFill>
                  <a:srgbClr val="B6004C"/>
                </a:solidFill>
                <a:latin typeface="Arial"/>
                <a:cs typeface="Arial"/>
              </a:rPr>
              <a:t>Ó </a:t>
            </a:r>
            <a:r>
              <a:rPr sz="800" b="1" spc="-5" dirty="0" smtClean="0">
                <a:solidFill>
                  <a:srgbClr val="B6004C"/>
                </a:solidFill>
                <a:latin typeface="Arial"/>
                <a:cs typeface="Arial"/>
              </a:rPr>
              <a:t>N</a:t>
            </a:r>
            <a:r>
              <a:rPr lang="es-ES_tradnl" sz="800" b="1" spc="-5" dirty="0" smtClean="0">
                <a:solidFill>
                  <a:srgbClr val="B6004C"/>
                </a:solidFill>
                <a:latin typeface="Arial"/>
                <a:cs typeface="Arial"/>
              </a:rPr>
              <a:t>  </a:t>
            </a:r>
            <a:r>
              <a:rPr lang="es-ES" sz="800" b="1" spc="-5" dirty="0" smtClean="0">
                <a:solidFill>
                  <a:srgbClr val="B6004C"/>
                </a:solidFill>
                <a:latin typeface="Arial"/>
                <a:cs typeface="Arial"/>
              </a:rPr>
              <a:t>P </a:t>
            </a:r>
            <a:r>
              <a:rPr lang="es-ES" sz="800" b="1" spc="-5" dirty="0">
                <a:solidFill>
                  <a:srgbClr val="B6004C"/>
                </a:solidFill>
                <a:latin typeface="Arial"/>
                <a:cs typeface="Arial"/>
              </a:rPr>
              <a:t>A R </a:t>
            </a:r>
            <a:r>
              <a:rPr lang="es-ES" sz="800" b="1" spc="-5" dirty="0" smtClean="0">
                <a:solidFill>
                  <a:srgbClr val="B6004C"/>
                </a:solidFill>
                <a:latin typeface="Arial"/>
                <a:cs typeface="Arial"/>
              </a:rPr>
              <a:t>A  T </a:t>
            </a:r>
            <a:r>
              <a:rPr lang="es-ES" sz="800" b="1" spc="-5" dirty="0">
                <a:solidFill>
                  <a:srgbClr val="B6004C"/>
                </a:solidFill>
                <a:latin typeface="Arial"/>
                <a:cs typeface="Arial"/>
              </a:rPr>
              <a:t>O D O S</a:t>
            </a:r>
            <a:endParaRPr sz="800" b="1" dirty="0">
              <a:solidFill>
                <a:srgbClr val="B6004C"/>
              </a:solidFill>
              <a:latin typeface="Arial"/>
              <a:cs typeface="Arial"/>
            </a:endParaRPr>
          </a:p>
        </p:txBody>
      </p:sp>
    </p:spTree>
    <p:extLst>
      <p:ext uri="{BB962C8B-B14F-4D97-AF65-F5344CB8AC3E}">
        <p14:creationId xmlns:p14="http://schemas.microsoft.com/office/powerpoint/2010/main" val="1802635996"/>
      </p:ext>
    </p:extLst>
  </p:cSld>
  <p:clrMap bg1="lt1" tx1="dk1" bg2="lt2" tx2="dk2" accent1="accent1" accent2="accent2" accent3="accent3" accent4="accent4" accent5="accent5" accent6="accent6" hlink="hlink" folHlink="folHlink"/>
  <p:sldLayoutIdLst>
    <p:sldLayoutId id="2147483652" r:id="rId1"/>
    <p:sldLayoutId id="2147483653"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Imagen 21" descr="MAGENTA.png">
            <a:extLst>
              <a:ext uri="{FF2B5EF4-FFF2-40B4-BE49-F238E27FC236}">
                <a16:creationId xmlns:a16="http://schemas.microsoft.com/office/drawing/2014/main" xmlns="" id="{050975CF-360D-FB40-8F96-719A5FECB4A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24126" y="260487"/>
            <a:ext cx="227841" cy="221463"/>
          </a:xfrm>
          <a:prstGeom prst="rect">
            <a:avLst/>
          </a:prstGeom>
        </p:spPr>
      </p:pic>
      <p:sp>
        <p:nvSpPr>
          <p:cNvPr id="10" name="object 3">
            <a:extLst>
              <a:ext uri="{FF2B5EF4-FFF2-40B4-BE49-F238E27FC236}">
                <a16:creationId xmlns:a16="http://schemas.microsoft.com/office/drawing/2014/main" xmlns="" id="{0391E340-98A5-9142-8506-C373BF3384E1}"/>
              </a:ext>
            </a:extLst>
          </p:cNvPr>
          <p:cNvSpPr txBox="1"/>
          <p:nvPr userDrawn="1"/>
        </p:nvSpPr>
        <p:spPr>
          <a:xfrm>
            <a:off x="677673" y="274202"/>
            <a:ext cx="2809054" cy="172868"/>
          </a:xfrm>
          <a:prstGeom prst="rect">
            <a:avLst/>
          </a:prstGeom>
        </p:spPr>
        <p:txBody>
          <a:bodyPr vert="horz" wrap="square" lIns="0" tIns="12700" rIns="0" bIns="0" rtlCol="0">
            <a:spAutoFit/>
          </a:bodyPr>
          <a:lstStyle/>
          <a:p>
            <a:pPr marL="24130" marR="5080" indent="-12065" algn="dist">
              <a:lnSpc>
                <a:spcPct val="130000"/>
              </a:lnSpc>
              <a:spcBef>
                <a:spcPts val="100"/>
              </a:spcBef>
            </a:pPr>
            <a:r>
              <a:rPr sz="800" b="1" dirty="0">
                <a:solidFill>
                  <a:srgbClr val="B6004C"/>
                </a:solidFill>
                <a:latin typeface="Arial"/>
                <a:cs typeface="Arial"/>
              </a:rPr>
              <a:t>I </a:t>
            </a:r>
            <a:r>
              <a:rPr sz="800" b="1" spc="-5" dirty="0">
                <a:solidFill>
                  <a:srgbClr val="B6004C"/>
                </a:solidFill>
                <a:latin typeface="Arial"/>
                <a:cs typeface="Arial"/>
              </a:rPr>
              <a:t>N F O R M A C </a:t>
            </a:r>
            <a:r>
              <a:rPr sz="800" b="1" dirty="0">
                <a:solidFill>
                  <a:srgbClr val="B6004C"/>
                </a:solidFill>
                <a:latin typeface="Arial"/>
                <a:cs typeface="Arial"/>
              </a:rPr>
              <a:t>I </a:t>
            </a:r>
            <a:r>
              <a:rPr sz="800" b="1" spc="-5" dirty="0">
                <a:solidFill>
                  <a:srgbClr val="B6004C"/>
                </a:solidFill>
                <a:latin typeface="Arial"/>
                <a:cs typeface="Arial"/>
              </a:rPr>
              <a:t>Ó </a:t>
            </a:r>
            <a:r>
              <a:rPr sz="800" b="1" spc="-5" dirty="0" smtClean="0">
                <a:solidFill>
                  <a:srgbClr val="B6004C"/>
                </a:solidFill>
                <a:latin typeface="Arial"/>
                <a:cs typeface="Arial"/>
              </a:rPr>
              <a:t>N</a:t>
            </a:r>
            <a:r>
              <a:rPr lang="es-ES_tradnl" sz="800" b="1" spc="-5" dirty="0" smtClean="0">
                <a:solidFill>
                  <a:srgbClr val="B6004C"/>
                </a:solidFill>
                <a:latin typeface="Arial"/>
                <a:cs typeface="Arial"/>
              </a:rPr>
              <a:t>  </a:t>
            </a:r>
            <a:r>
              <a:rPr lang="es-ES" sz="800" b="1" spc="-5" dirty="0" smtClean="0">
                <a:solidFill>
                  <a:srgbClr val="B6004C"/>
                </a:solidFill>
                <a:latin typeface="Arial"/>
                <a:cs typeface="Arial"/>
              </a:rPr>
              <a:t>P </a:t>
            </a:r>
            <a:r>
              <a:rPr lang="es-ES" sz="800" b="1" spc="-5" dirty="0">
                <a:solidFill>
                  <a:srgbClr val="B6004C"/>
                </a:solidFill>
                <a:latin typeface="Arial"/>
                <a:cs typeface="Arial"/>
              </a:rPr>
              <a:t>A R </a:t>
            </a:r>
            <a:r>
              <a:rPr lang="es-ES" sz="800" b="1" spc="-5" dirty="0" smtClean="0">
                <a:solidFill>
                  <a:srgbClr val="B6004C"/>
                </a:solidFill>
                <a:latin typeface="Arial"/>
                <a:cs typeface="Arial"/>
              </a:rPr>
              <a:t>A  T </a:t>
            </a:r>
            <a:r>
              <a:rPr lang="es-ES" sz="800" b="1" spc="-5" dirty="0">
                <a:solidFill>
                  <a:srgbClr val="B6004C"/>
                </a:solidFill>
                <a:latin typeface="Arial"/>
                <a:cs typeface="Arial"/>
              </a:rPr>
              <a:t>O D O S</a:t>
            </a:r>
            <a:endParaRPr sz="800" b="1" dirty="0">
              <a:solidFill>
                <a:srgbClr val="B6004C"/>
              </a:solidFill>
              <a:latin typeface="Arial"/>
              <a:cs typeface="Arial"/>
            </a:endParaRPr>
          </a:p>
        </p:txBody>
      </p:sp>
    </p:spTree>
    <p:extLst>
      <p:ext uri="{BB962C8B-B14F-4D97-AF65-F5344CB8AC3E}">
        <p14:creationId xmlns:p14="http://schemas.microsoft.com/office/powerpoint/2010/main" val="692266387"/>
      </p:ext>
    </p:extLst>
  </p:cSld>
  <p:clrMap bg1="lt1" tx1="dk1" bg2="lt2" tx2="dk2" accent1="accent1" accent2="accent2" accent3="accent3" accent4="accent4" accent5="accent5" accent6="accent6" hlink="hlink" folHlink="folHlink"/>
  <p:sldLayoutIdLst>
    <p:sldLayoutId id="2147483655" r:id="rId1"/>
    <p:sldLayoutId id="2147483656"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Imagen 21" descr="MAGENTA.png">
            <a:extLst>
              <a:ext uri="{FF2B5EF4-FFF2-40B4-BE49-F238E27FC236}">
                <a16:creationId xmlns:a16="http://schemas.microsoft.com/office/drawing/2014/main" xmlns="" id="{050975CF-360D-FB40-8F96-719A5FECB4A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24126" y="260487"/>
            <a:ext cx="227841" cy="221463"/>
          </a:xfrm>
          <a:prstGeom prst="rect">
            <a:avLst/>
          </a:prstGeom>
        </p:spPr>
      </p:pic>
      <p:sp>
        <p:nvSpPr>
          <p:cNvPr id="10" name="object 3">
            <a:extLst>
              <a:ext uri="{FF2B5EF4-FFF2-40B4-BE49-F238E27FC236}">
                <a16:creationId xmlns:a16="http://schemas.microsoft.com/office/drawing/2014/main" xmlns="" id="{0391E340-98A5-9142-8506-C373BF3384E1}"/>
              </a:ext>
            </a:extLst>
          </p:cNvPr>
          <p:cNvSpPr txBox="1"/>
          <p:nvPr userDrawn="1"/>
        </p:nvSpPr>
        <p:spPr>
          <a:xfrm>
            <a:off x="677673" y="274202"/>
            <a:ext cx="2809054" cy="172868"/>
          </a:xfrm>
          <a:prstGeom prst="rect">
            <a:avLst/>
          </a:prstGeom>
        </p:spPr>
        <p:txBody>
          <a:bodyPr vert="horz" wrap="square" lIns="0" tIns="12700" rIns="0" bIns="0" rtlCol="0">
            <a:spAutoFit/>
          </a:bodyPr>
          <a:lstStyle/>
          <a:p>
            <a:pPr marL="24130" marR="5080" indent="-12065" algn="dist">
              <a:lnSpc>
                <a:spcPct val="130000"/>
              </a:lnSpc>
              <a:spcBef>
                <a:spcPts val="100"/>
              </a:spcBef>
            </a:pPr>
            <a:r>
              <a:rPr sz="800" b="1" dirty="0">
                <a:solidFill>
                  <a:srgbClr val="B6004C"/>
                </a:solidFill>
                <a:latin typeface="Arial"/>
                <a:cs typeface="Arial"/>
              </a:rPr>
              <a:t>I </a:t>
            </a:r>
            <a:r>
              <a:rPr sz="800" b="1" spc="-5" dirty="0">
                <a:solidFill>
                  <a:srgbClr val="B6004C"/>
                </a:solidFill>
                <a:latin typeface="Arial"/>
                <a:cs typeface="Arial"/>
              </a:rPr>
              <a:t>N F O R M A C </a:t>
            </a:r>
            <a:r>
              <a:rPr sz="800" b="1" dirty="0">
                <a:solidFill>
                  <a:srgbClr val="B6004C"/>
                </a:solidFill>
                <a:latin typeface="Arial"/>
                <a:cs typeface="Arial"/>
              </a:rPr>
              <a:t>I </a:t>
            </a:r>
            <a:r>
              <a:rPr sz="800" b="1" spc="-5" dirty="0">
                <a:solidFill>
                  <a:srgbClr val="B6004C"/>
                </a:solidFill>
                <a:latin typeface="Arial"/>
                <a:cs typeface="Arial"/>
              </a:rPr>
              <a:t>Ó </a:t>
            </a:r>
            <a:r>
              <a:rPr sz="800" b="1" spc="-5" dirty="0" smtClean="0">
                <a:solidFill>
                  <a:srgbClr val="B6004C"/>
                </a:solidFill>
                <a:latin typeface="Arial"/>
                <a:cs typeface="Arial"/>
              </a:rPr>
              <a:t>N</a:t>
            </a:r>
            <a:r>
              <a:rPr lang="es-ES_tradnl" sz="800" b="1" spc="-5" dirty="0" smtClean="0">
                <a:solidFill>
                  <a:srgbClr val="B6004C"/>
                </a:solidFill>
                <a:latin typeface="Arial"/>
                <a:cs typeface="Arial"/>
              </a:rPr>
              <a:t>  </a:t>
            </a:r>
            <a:r>
              <a:rPr lang="es-ES" sz="800" b="1" spc="-5" dirty="0" smtClean="0">
                <a:solidFill>
                  <a:srgbClr val="B6004C"/>
                </a:solidFill>
                <a:latin typeface="Arial"/>
                <a:cs typeface="Arial"/>
              </a:rPr>
              <a:t>P </a:t>
            </a:r>
            <a:r>
              <a:rPr lang="es-ES" sz="800" b="1" spc="-5" dirty="0">
                <a:solidFill>
                  <a:srgbClr val="B6004C"/>
                </a:solidFill>
                <a:latin typeface="Arial"/>
                <a:cs typeface="Arial"/>
              </a:rPr>
              <a:t>A R </a:t>
            </a:r>
            <a:r>
              <a:rPr lang="es-ES" sz="800" b="1" spc="-5" dirty="0" smtClean="0">
                <a:solidFill>
                  <a:srgbClr val="B6004C"/>
                </a:solidFill>
                <a:latin typeface="Arial"/>
                <a:cs typeface="Arial"/>
              </a:rPr>
              <a:t>A  T </a:t>
            </a:r>
            <a:r>
              <a:rPr lang="es-ES" sz="800" b="1" spc="-5" dirty="0">
                <a:solidFill>
                  <a:srgbClr val="B6004C"/>
                </a:solidFill>
                <a:latin typeface="Arial"/>
                <a:cs typeface="Arial"/>
              </a:rPr>
              <a:t>O D O S</a:t>
            </a:r>
            <a:endParaRPr sz="800" b="1" dirty="0">
              <a:solidFill>
                <a:srgbClr val="B6004C"/>
              </a:solidFill>
              <a:latin typeface="Arial"/>
              <a:cs typeface="Arial"/>
            </a:endParaRPr>
          </a:p>
        </p:txBody>
      </p:sp>
    </p:spTree>
    <p:extLst>
      <p:ext uri="{BB962C8B-B14F-4D97-AF65-F5344CB8AC3E}">
        <p14:creationId xmlns:p14="http://schemas.microsoft.com/office/powerpoint/2010/main" val="2211341583"/>
      </p:ext>
    </p:extLst>
  </p:cSld>
  <p:clrMap bg1="lt1" tx1="dk1" bg2="lt2" tx2="dk2" accent1="accent1" accent2="accent2" accent3="accent3" accent4="accent4" accent5="accent5" accent6="accent6" hlink="hlink" folHlink="folHlink"/>
  <p:sldLayoutIdLst>
    <p:sldLayoutId id="2147483676" r:id="rId1"/>
    <p:sldLayoutId id="2147483677"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53"/>
          <p:cNvSpPr txBox="1">
            <a:spLocks/>
          </p:cNvSpPr>
          <p:nvPr/>
        </p:nvSpPr>
        <p:spPr>
          <a:xfrm>
            <a:off x="3183765" y="1713445"/>
            <a:ext cx="5564057" cy="3619581"/>
          </a:xfrm>
          <a:prstGeom prst="rect">
            <a:avLst/>
          </a:prstGeom>
        </p:spPr>
        <p:txBody>
          <a:bodyPr vert="horz" wrap="square" lIns="0" tIns="15875" rIns="0" bIns="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spcBef>
                <a:spcPts val="125"/>
              </a:spcBef>
              <a:buNone/>
            </a:pPr>
            <a:r>
              <a:rPr lang="es-ES_tradnl" b="1" dirty="0">
                <a:solidFill>
                  <a:srgbClr val="B6004B"/>
                </a:solidFill>
                <a:cs typeface="Arial" panose="020B0604020202020204" pitchFamily="34" charset="0"/>
              </a:rPr>
              <a:t>PLAN ESTRATÉGICO </a:t>
            </a:r>
            <a:r>
              <a:rPr lang="es-ES_tradnl" b="1" dirty="0" smtClean="0">
                <a:solidFill>
                  <a:srgbClr val="B6004B"/>
                </a:solidFill>
                <a:cs typeface="Arial" panose="020B0604020202020204" pitchFamily="34" charset="0"/>
              </a:rPr>
              <a:t>SECTORIAL </a:t>
            </a:r>
            <a:r>
              <a:rPr lang="es-ES_tradnl" b="1" dirty="0">
                <a:solidFill>
                  <a:srgbClr val="B6004B"/>
                </a:solidFill>
                <a:cs typeface="Arial" panose="020B0604020202020204" pitchFamily="34" charset="0"/>
              </a:rPr>
              <a:t>2018</a:t>
            </a:r>
          </a:p>
          <a:p>
            <a:pPr marL="0" indent="0" algn="r">
              <a:spcBef>
                <a:spcPts val="125"/>
              </a:spcBef>
              <a:buFont typeface="Arial"/>
              <a:buNone/>
            </a:pPr>
            <a:endParaRPr lang="es-ES" sz="2800" b="1" dirty="0">
              <a:solidFill>
                <a:srgbClr val="B6004B"/>
              </a:solidFill>
              <a:cs typeface="Arial" panose="020B0604020202020204" pitchFamily="34" charset="0"/>
            </a:endParaRPr>
          </a:p>
          <a:p>
            <a:pPr marL="0" indent="0" algn="r">
              <a:spcBef>
                <a:spcPts val="125"/>
              </a:spcBef>
              <a:buNone/>
            </a:pPr>
            <a:r>
              <a:rPr lang="es-ES" sz="2800" b="1" dirty="0">
                <a:solidFill>
                  <a:schemeClr val="tx1">
                    <a:lumMod val="65000"/>
                    <a:lumOff val="35000"/>
                  </a:schemeClr>
                </a:solidFill>
                <a:cs typeface="Arial" panose="020B0604020202020204" pitchFamily="34" charset="0"/>
              </a:rPr>
              <a:t>INFORME DE </a:t>
            </a:r>
            <a:r>
              <a:rPr lang="es-ES" sz="2800" b="1" dirty="0" smtClean="0">
                <a:solidFill>
                  <a:schemeClr val="tx1">
                    <a:lumMod val="65000"/>
                    <a:lumOff val="35000"/>
                  </a:schemeClr>
                </a:solidFill>
                <a:cs typeface="Arial" panose="020B0604020202020204" pitchFamily="34" charset="0"/>
              </a:rPr>
              <a:t>SEGUIMIENTO </a:t>
            </a:r>
          </a:p>
          <a:p>
            <a:pPr marL="0" indent="0" algn="r">
              <a:spcBef>
                <a:spcPts val="125"/>
              </a:spcBef>
              <a:buNone/>
            </a:pPr>
            <a:r>
              <a:rPr lang="es-ES" sz="2800" b="1" dirty="0" smtClean="0">
                <a:solidFill>
                  <a:schemeClr val="tx1">
                    <a:lumMod val="65000"/>
                    <a:lumOff val="35000"/>
                  </a:schemeClr>
                </a:solidFill>
                <a:cs typeface="Arial" panose="020B0604020202020204" pitchFamily="34" charset="0"/>
              </a:rPr>
              <a:t>IV TRIMESTRE 2018</a:t>
            </a:r>
            <a:endParaRPr lang="es-ES" sz="2800" b="1" dirty="0">
              <a:solidFill>
                <a:schemeClr val="tx1">
                  <a:lumMod val="65000"/>
                  <a:lumOff val="35000"/>
                </a:schemeClr>
              </a:solidFill>
              <a:cs typeface="Arial" panose="020B0604020202020204" pitchFamily="34" charset="0"/>
            </a:endParaRPr>
          </a:p>
          <a:p>
            <a:pPr marL="0" indent="0" algn="r">
              <a:spcBef>
                <a:spcPts val="125"/>
              </a:spcBef>
              <a:buFont typeface="Arial"/>
              <a:buNone/>
            </a:pPr>
            <a:endParaRPr lang="es-ES" sz="2800" b="1" dirty="0">
              <a:solidFill>
                <a:schemeClr val="tx1">
                  <a:lumMod val="65000"/>
                  <a:lumOff val="35000"/>
                </a:schemeClr>
              </a:solidFill>
              <a:cs typeface="Arial" panose="020B0604020202020204" pitchFamily="34" charset="0"/>
            </a:endParaRPr>
          </a:p>
          <a:p>
            <a:pPr marL="0" indent="0" algn="r">
              <a:spcBef>
                <a:spcPts val="125"/>
              </a:spcBef>
              <a:buFont typeface="Arial"/>
              <a:buNone/>
            </a:pPr>
            <a:r>
              <a:rPr lang="es-ES" sz="1800" b="1" dirty="0" smtClean="0">
                <a:solidFill>
                  <a:schemeClr val="tx1">
                    <a:lumMod val="65000"/>
                    <a:lumOff val="35000"/>
                  </a:schemeClr>
                </a:solidFill>
                <a:cs typeface="Arial" panose="020B0604020202020204" pitchFamily="34" charset="0"/>
              </a:rPr>
              <a:t>Enero / 2019</a:t>
            </a:r>
          </a:p>
          <a:p>
            <a:pPr marL="0" indent="0">
              <a:spcBef>
                <a:spcPts val="125"/>
              </a:spcBef>
              <a:buFont typeface="Arial"/>
              <a:buNone/>
            </a:pPr>
            <a:endParaRPr lang="es-ES" sz="3600" b="1" dirty="0">
              <a:solidFill>
                <a:srgbClr val="B6004B"/>
              </a:solidFill>
              <a:cs typeface="Arial"/>
            </a:endParaRPr>
          </a:p>
        </p:txBody>
      </p:sp>
    </p:spTree>
    <p:extLst>
      <p:ext uri="{BB962C8B-B14F-4D97-AF65-F5344CB8AC3E}">
        <p14:creationId xmlns:p14="http://schemas.microsoft.com/office/powerpoint/2010/main" val="861946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object 911"/>
          <p:cNvSpPr txBox="1"/>
          <p:nvPr/>
        </p:nvSpPr>
        <p:spPr>
          <a:xfrm>
            <a:off x="179512" y="967832"/>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Gestión </a:t>
            </a:r>
            <a:r>
              <a:rPr lang="es-CO" altLang="es-CO" sz="2000" b="1" spc="95" dirty="0">
                <a:solidFill>
                  <a:srgbClr val="B6004B"/>
                </a:solidFill>
                <a:latin typeface="+mj-lt"/>
                <a:ea typeface="Arial" charset="0"/>
                <a:cs typeface="Arial" charset="0"/>
              </a:rPr>
              <a:t>con Valores para </a:t>
            </a:r>
            <a:r>
              <a:rPr lang="es-CO" altLang="es-CO" sz="2000" b="1" spc="95" dirty="0" smtClean="0">
                <a:solidFill>
                  <a:srgbClr val="B6004B"/>
                </a:solidFill>
                <a:latin typeface="+mj-lt"/>
                <a:ea typeface="Arial" charset="0"/>
                <a:cs typeface="Arial" charset="0"/>
              </a:rPr>
              <a:t>Resultados - IGAC</a:t>
            </a:r>
            <a:endParaRPr lang="da-DK" sz="2000" b="1" spc="95" dirty="0">
              <a:solidFill>
                <a:srgbClr val="B6004B"/>
              </a:solidFill>
              <a:latin typeface="+mj-lt"/>
              <a:ea typeface="Arial" charset="0"/>
              <a:cs typeface="Arial" charset="0"/>
            </a:endParaRPr>
          </a:p>
        </p:txBody>
      </p:sp>
      <p:graphicFrame>
        <p:nvGraphicFramePr>
          <p:cNvPr id="31" name="33 Tabla"/>
          <p:cNvGraphicFramePr>
            <a:graphicFrameLocks noGrp="1"/>
          </p:cNvGraphicFramePr>
          <p:nvPr>
            <p:extLst>
              <p:ext uri="{D42A27DB-BD31-4B8C-83A1-F6EECF244321}">
                <p14:modId xmlns:p14="http://schemas.microsoft.com/office/powerpoint/2010/main" val="32388914"/>
              </p:ext>
            </p:extLst>
          </p:nvPr>
        </p:nvGraphicFramePr>
        <p:xfrm>
          <a:off x="387911" y="1347614"/>
          <a:ext cx="8435076" cy="3389756"/>
        </p:xfrm>
        <a:graphic>
          <a:graphicData uri="http://schemas.openxmlformats.org/drawingml/2006/table">
            <a:tbl>
              <a:tblPr/>
              <a:tblGrid>
                <a:gridCol w="1336321">
                  <a:extLst>
                    <a:ext uri="{9D8B030D-6E8A-4147-A177-3AD203B41FA5}">
                      <a16:colId xmlns="" xmlns:a16="http://schemas.microsoft.com/office/drawing/2014/main" val="20000"/>
                    </a:ext>
                  </a:extLst>
                </a:gridCol>
                <a:gridCol w="959477">
                  <a:extLst>
                    <a:ext uri="{9D8B030D-6E8A-4147-A177-3AD203B41FA5}">
                      <a16:colId xmlns="" xmlns:a16="http://schemas.microsoft.com/office/drawing/2014/main" val="20001"/>
                    </a:ext>
                  </a:extLst>
                </a:gridCol>
                <a:gridCol w="738059">
                  <a:extLst>
                    <a:ext uri="{9D8B030D-6E8A-4147-A177-3AD203B41FA5}">
                      <a16:colId xmlns="" xmlns:a16="http://schemas.microsoft.com/office/drawing/2014/main" val="20002"/>
                    </a:ext>
                  </a:extLst>
                </a:gridCol>
                <a:gridCol w="738059">
                  <a:extLst>
                    <a:ext uri="{9D8B030D-6E8A-4147-A177-3AD203B41FA5}">
                      <a16:colId xmlns="" xmlns:a16="http://schemas.microsoft.com/office/drawing/2014/main" val="20003"/>
                    </a:ext>
                  </a:extLst>
                </a:gridCol>
                <a:gridCol w="3194219">
                  <a:extLst>
                    <a:ext uri="{9D8B030D-6E8A-4147-A177-3AD203B41FA5}">
                      <a16:colId xmlns="" xmlns:a16="http://schemas.microsoft.com/office/drawing/2014/main" val="20004"/>
                    </a:ext>
                  </a:extLst>
                </a:gridCol>
                <a:gridCol w="598457">
                  <a:extLst>
                    <a:ext uri="{9D8B030D-6E8A-4147-A177-3AD203B41FA5}">
                      <a16:colId xmlns="" xmlns:a16="http://schemas.microsoft.com/office/drawing/2014/main" val="20005"/>
                    </a:ext>
                  </a:extLst>
                </a:gridCol>
                <a:gridCol w="870484">
                  <a:extLst>
                    <a:ext uri="{9D8B030D-6E8A-4147-A177-3AD203B41FA5}">
                      <a16:colId xmlns="" xmlns:a16="http://schemas.microsoft.com/office/drawing/2014/main" val="20006"/>
                    </a:ext>
                  </a:extLst>
                </a:gridCol>
              </a:tblGrid>
              <a:tr h="507768">
                <a:tc>
                  <a:txBody>
                    <a:bodyPr/>
                    <a:lstStyle/>
                    <a:p>
                      <a:pPr algn="ctr" fontAlgn="ctr"/>
                      <a:r>
                        <a:rPr lang="es-CO" sz="900" b="1" i="0" u="none" strike="noStrike" dirty="0">
                          <a:solidFill>
                            <a:srgbClr val="FFFFFF"/>
                          </a:solidFill>
                          <a:effectLst/>
                          <a:latin typeface="+mj-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j-lt"/>
                        </a:rPr>
                        <a:t>Indicador</a:t>
                      </a:r>
                      <a:endParaRPr lang="es-CO" sz="900" b="1" i="0" u="none" strike="noStrike" dirty="0">
                        <a:solidFill>
                          <a:srgbClr val="FFFFFF"/>
                        </a:solidFill>
                        <a:effectLst/>
                        <a:latin typeface="+mj-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Meta </a:t>
                      </a:r>
                      <a:r>
                        <a:rPr lang="es-CO" sz="900" b="1" i="0" u="none" strike="noStrike" dirty="0" smtClean="0">
                          <a:solidFill>
                            <a:srgbClr val="FFFFFF"/>
                          </a:solidFill>
                          <a:effectLst/>
                          <a:latin typeface="+mj-lt"/>
                        </a:rPr>
                        <a:t>alcanzada</a:t>
                      </a:r>
                      <a:endParaRPr lang="es-CO" sz="900" b="1" i="0" u="none" strike="noStrike" dirty="0">
                        <a:solidFill>
                          <a:srgbClr val="FFFFFF"/>
                        </a:solidFill>
                        <a:effectLst/>
                        <a:latin typeface="+mj-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Meta alcanzada</a:t>
                      </a:r>
                      <a:br>
                        <a:rPr lang="es-CO" sz="900" b="1" i="0" u="none" strike="noStrike" dirty="0">
                          <a:solidFill>
                            <a:srgbClr val="FFFFFF"/>
                          </a:solidFill>
                          <a:effectLst/>
                          <a:latin typeface="+mj-lt"/>
                        </a:rPr>
                      </a:br>
                      <a:r>
                        <a:rPr lang="es-CO" sz="900" b="1" i="0" u="none" strike="noStrike" dirty="0" smtClean="0">
                          <a:solidFill>
                            <a:srgbClr val="FFFFFF"/>
                          </a:solidFill>
                          <a:effectLst/>
                          <a:latin typeface="+mj-lt"/>
                        </a:rPr>
                        <a:t> </a:t>
                      </a:r>
                      <a:r>
                        <a:rPr lang="es-CO" sz="900" b="1" i="0" u="none" strike="noStrike" dirty="0">
                          <a:solidFill>
                            <a:srgbClr val="FFFFFF"/>
                          </a:solidFill>
                          <a:effectLst/>
                          <a:latin typeface="+mj-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Avance </a:t>
                      </a:r>
                      <a:r>
                        <a:rPr lang="es-CO" sz="900" b="1" i="0" u="none" strike="noStrike" dirty="0" smtClean="0">
                          <a:solidFill>
                            <a:srgbClr val="FFFFFF"/>
                          </a:solidFill>
                          <a:effectLst/>
                          <a:latin typeface="+mj-lt"/>
                        </a:rPr>
                        <a:t>Cualitativo</a:t>
                      </a:r>
                      <a:endParaRPr lang="es-CO" sz="900" b="1" i="0" u="none" strike="noStrike" dirty="0">
                        <a:solidFill>
                          <a:srgbClr val="FFFFFF"/>
                        </a:solidFill>
                        <a:effectLst/>
                        <a:latin typeface="+mj-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Meta</a:t>
                      </a:r>
                      <a:br>
                        <a:rPr lang="es-CO" sz="900" b="1" i="0" u="none" strike="noStrike" dirty="0">
                          <a:solidFill>
                            <a:srgbClr val="FFFFFF"/>
                          </a:solidFill>
                          <a:effectLst/>
                          <a:latin typeface="+mj-lt"/>
                        </a:rPr>
                      </a:br>
                      <a:r>
                        <a:rPr lang="es-CO" sz="900" b="1" i="0" u="none" strike="noStrike" dirty="0">
                          <a:solidFill>
                            <a:srgbClr val="FFFFFF"/>
                          </a:solidFill>
                          <a:effectLst/>
                          <a:latin typeface="+mj-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2881988">
                <a:tc>
                  <a:txBody>
                    <a:bodyPr/>
                    <a:lstStyle/>
                    <a:p>
                      <a:pPr algn="ctr" fontAlgn="ctr"/>
                      <a:r>
                        <a:rPr lang="es-CO" sz="900" b="0" i="0" u="none" strike="noStrike" dirty="0">
                          <a:solidFill>
                            <a:srgbClr val="000000"/>
                          </a:solidFill>
                          <a:effectLst/>
                          <a:latin typeface="+mj-lt"/>
                        </a:rPr>
                        <a:t>Generar los parámetros técnicos y científicos, orientados a la producción de información en materia geodésica, cartográfica, agrológica, geográfica y catastral, en el marco de la Infraestructura Colombiana de Dato Espaciales (ICDE).</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Hectáreas con información agrológica a escala 1:25.000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j-lt"/>
                        </a:rPr>
                        <a:t>1.341.311</a:t>
                      </a:r>
                      <a:endParaRPr lang="es-CO" sz="900" b="0" i="0" u="none" strike="noStrike" dirty="0">
                        <a:solidFill>
                          <a:srgbClr val="000000"/>
                        </a:solidFill>
                        <a:effectLst/>
                        <a:latin typeface="+mj-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j-lt"/>
                        </a:rPr>
                        <a:t>233%</a:t>
                      </a:r>
                      <a:endParaRPr lang="es-CO" sz="900" b="0" i="0" u="none" strike="noStrike" dirty="0">
                        <a:solidFill>
                          <a:srgbClr val="000000"/>
                        </a:solidFill>
                        <a:effectLst/>
                        <a:latin typeface="+mj-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900" b="0" i="0" u="none" strike="noStrike" dirty="0" smtClean="0">
                          <a:solidFill>
                            <a:srgbClr val="000000"/>
                          </a:solidFill>
                          <a:effectLst/>
                          <a:latin typeface="+mj-lt"/>
                        </a:rPr>
                        <a:t>Al cierre 2018 se realizaron las siguientes actividades: i) CAR: Avance en la construcción de la leyenda de suelos, se describieron 361 perfiles modales en la cuenca del Rio Negro, y se describieron 1.623 observaciones de campo en 100.000 hectáreas en la cuenca del Río Sumapaz. ii) CVC: Se tiene un avance del 100%, el proyecto se terminó a 31 de diciembre y se hizo entrega a CVC, estando pendiente ajustes en el tema de cobertura de acuerdo con las observaciones de CVC. Área trabajada en suelos 279.648 ha. iii) CARTOGRAFÍA TEMÁTICA en municipios de los departamentos de Boyacá (9), Caldas (1), Cauca (9), Norte de Santander (15), Quindío (2), Risaralda (1) y Valle del Cauca (20). Acumulado en 500.313 ha.</a:t>
                      </a:r>
                    </a:p>
                    <a:p>
                      <a:pPr algn="just" fontAlgn="t"/>
                      <a:endParaRPr lang="es-CO" sz="900" b="0" i="0" u="none" strike="noStrike" dirty="0" smtClean="0">
                        <a:solidFill>
                          <a:srgbClr val="000000"/>
                        </a:solidFill>
                        <a:effectLst/>
                        <a:latin typeface="+mj-lt"/>
                      </a:endParaRPr>
                    </a:p>
                    <a:p>
                      <a:pPr algn="just" fontAlgn="t"/>
                      <a:r>
                        <a:rPr lang="es-CO" sz="900" b="0" i="0" u="none" strike="noStrike" dirty="0" smtClean="0">
                          <a:solidFill>
                            <a:srgbClr val="000000"/>
                          </a:solidFill>
                          <a:effectLst/>
                          <a:latin typeface="+mj-lt"/>
                        </a:rPr>
                        <a:t>La meta de la programación SINERGIA del periodo 2014 a 2018 que es de 3.6 millones de hectáreas se cumplió con un avance acumulado de 8,727,662 has. Se contó con un número mayor de mano de obra lo cual se ve reflejado en la entrega de productos elaborados por encima de la meta programada </a:t>
                      </a:r>
                      <a:endParaRPr lang="es-CO" sz="900" b="0" i="0" u="none" strike="noStrike" dirty="0">
                        <a:solidFill>
                          <a:srgbClr val="000000"/>
                        </a:solidFill>
                        <a:effectLst/>
                        <a:latin typeface="+mj-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           576.000 </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Subd. Agrología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14012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object 911"/>
          <p:cNvSpPr txBox="1"/>
          <p:nvPr/>
        </p:nvSpPr>
        <p:spPr>
          <a:xfrm>
            <a:off x="179512" y="1001050"/>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panose="020B0604020202020204" pitchFamily="34" charset="0"/>
              </a:rPr>
              <a:t>Dimensión: Gestión </a:t>
            </a:r>
            <a:r>
              <a:rPr lang="es-CO" altLang="es-CO" sz="2000" b="1" spc="95" dirty="0">
                <a:solidFill>
                  <a:srgbClr val="B6004B"/>
                </a:solidFill>
                <a:latin typeface="+mj-lt"/>
                <a:ea typeface="Arial" charset="0"/>
                <a:cs typeface="Arial" panose="020B0604020202020204" pitchFamily="34" charset="0"/>
              </a:rPr>
              <a:t>con Valores para </a:t>
            </a:r>
            <a:r>
              <a:rPr lang="es-CO" altLang="es-CO" sz="2000" b="1" spc="95" dirty="0" smtClean="0">
                <a:solidFill>
                  <a:srgbClr val="B6004B"/>
                </a:solidFill>
                <a:latin typeface="+mj-lt"/>
                <a:ea typeface="Arial" charset="0"/>
                <a:cs typeface="Arial" panose="020B0604020202020204" pitchFamily="34" charset="0"/>
              </a:rPr>
              <a:t>Resultados - IGAC</a:t>
            </a:r>
            <a:endParaRPr lang="da-DK" sz="2000" b="1" spc="95" dirty="0">
              <a:solidFill>
                <a:srgbClr val="B6004B"/>
              </a:solidFill>
              <a:latin typeface="+mj-lt"/>
              <a:ea typeface="Arial" charset="0"/>
              <a:cs typeface="Arial" panose="020B0604020202020204" pitchFamily="34" charset="0"/>
            </a:endParaRPr>
          </a:p>
        </p:txBody>
      </p:sp>
      <p:graphicFrame>
        <p:nvGraphicFramePr>
          <p:cNvPr id="31" name="33 Tabla"/>
          <p:cNvGraphicFramePr>
            <a:graphicFrameLocks noGrp="1"/>
          </p:cNvGraphicFramePr>
          <p:nvPr>
            <p:extLst>
              <p:ext uri="{D42A27DB-BD31-4B8C-83A1-F6EECF244321}">
                <p14:modId xmlns:p14="http://schemas.microsoft.com/office/powerpoint/2010/main" val="839260955"/>
              </p:ext>
            </p:extLst>
          </p:nvPr>
        </p:nvGraphicFramePr>
        <p:xfrm>
          <a:off x="305232" y="1473345"/>
          <a:ext cx="8229600" cy="2507343"/>
        </p:xfrm>
        <a:graphic>
          <a:graphicData uri="http://schemas.openxmlformats.org/drawingml/2006/table">
            <a:tbl>
              <a:tblPr/>
              <a:tblGrid>
                <a:gridCol w="1428387">
                  <a:extLst>
                    <a:ext uri="{9D8B030D-6E8A-4147-A177-3AD203B41FA5}">
                      <a16:colId xmlns="" xmlns:a16="http://schemas.microsoft.com/office/drawing/2014/main" val="20000"/>
                    </a:ext>
                  </a:extLst>
                </a:gridCol>
                <a:gridCol w="1224136">
                  <a:extLst>
                    <a:ext uri="{9D8B030D-6E8A-4147-A177-3AD203B41FA5}">
                      <a16:colId xmlns="" xmlns:a16="http://schemas.microsoft.com/office/drawing/2014/main" val="20001"/>
                    </a:ext>
                  </a:extLst>
                </a:gridCol>
                <a:gridCol w="576064">
                  <a:extLst>
                    <a:ext uri="{9D8B030D-6E8A-4147-A177-3AD203B41FA5}">
                      <a16:colId xmlns="" xmlns:a16="http://schemas.microsoft.com/office/drawing/2014/main" val="20002"/>
                    </a:ext>
                  </a:extLst>
                </a:gridCol>
                <a:gridCol w="576064">
                  <a:extLst>
                    <a:ext uri="{9D8B030D-6E8A-4147-A177-3AD203B41FA5}">
                      <a16:colId xmlns="" xmlns:a16="http://schemas.microsoft.com/office/drawing/2014/main" val="20003"/>
                    </a:ext>
                  </a:extLst>
                </a:gridCol>
                <a:gridCol w="2991791">
                  <a:extLst>
                    <a:ext uri="{9D8B030D-6E8A-4147-A177-3AD203B41FA5}">
                      <a16:colId xmlns="" xmlns:a16="http://schemas.microsoft.com/office/drawing/2014/main" val="20004"/>
                    </a:ext>
                  </a:extLst>
                </a:gridCol>
                <a:gridCol w="583879">
                  <a:extLst>
                    <a:ext uri="{9D8B030D-6E8A-4147-A177-3AD203B41FA5}">
                      <a16:colId xmlns="" xmlns:a16="http://schemas.microsoft.com/office/drawing/2014/main" val="20005"/>
                    </a:ext>
                  </a:extLst>
                </a:gridCol>
                <a:gridCol w="849279">
                  <a:extLst>
                    <a:ext uri="{9D8B030D-6E8A-4147-A177-3AD203B41FA5}">
                      <a16:colId xmlns="" xmlns:a16="http://schemas.microsoft.com/office/drawing/2014/main" val="20006"/>
                    </a:ext>
                  </a:extLst>
                </a:gridCol>
              </a:tblGrid>
              <a:tr h="443551">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2063792">
                <a:tc>
                  <a:txBody>
                    <a:bodyPr/>
                    <a:lstStyle/>
                    <a:p>
                      <a:pPr algn="ctr" fontAlgn="ctr"/>
                      <a:r>
                        <a:rPr lang="es-CO" sz="900" b="0" i="0" u="none" strike="noStrike" dirty="0">
                          <a:solidFill>
                            <a:srgbClr val="000000"/>
                          </a:solidFill>
                          <a:effectLst/>
                          <a:latin typeface="+mn-lt"/>
                        </a:rPr>
                        <a:t>Generar los parámetros técnicos y científicos, orientados a la producción de información en materia geodésica, cartográfica, agrológica, geográfica y catastral, en el marco de la Infraestructura Colombiana de Dato Espaciales (ICDE).</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Predios urbanos  actualizados </a:t>
                      </a:r>
                      <a:r>
                        <a:rPr lang="es-CO" sz="900" b="0" i="0" u="none" strike="noStrike" dirty="0" smtClean="0">
                          <a:solidFill>
                            <a:srgbClr val="000000"/>
                          </a:solidFill>
                          <a:effectLst/>
                          <a:latin typeface="+mn-lt"/>
                        </a:rPr>
                        <a:t>catastralmente</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s-CO" sz="900" b="0" i="0" u="none" strike="noStrike" dirty="0" smtClean="0">
                          <a:solidFill>
                            <a:srgbClr val="000000"/>
                          </a:solidFill>
                          <a:effectLst/>
                          <a:latin typeface="+mn-lt"/>
                        </a:rPr>
                        <a:t>El avance cuantitativo  final se conocerá al cierre del mes de enero, inicios del mes de febrero de 2019, momento en el cual se contará con la información de los catastros descentralizados.</a:t>
                      </a:r>
                    </a:p>
                    <a:p>
                      <a:pPr algn="just" fontAlgn="t"/>
                      <a:endParaRPr lang="es-CO" sz="900" b="0" i="0" u="none" strike="noStrike" dirty="0" smtClean="0">
                        <a:solidFill>
                          <a:srgbClr val="000000"/>
                        </a:solidFill>
                        <a:effectLst/>
                        <a:latin typeface="+mn-lt"/>
                      </a:endParaRPr>
                    </a:p>
                    <a:p>
                      <a:pPr algn="just" fontAlgn="t"/>
                      <a:r>
                        <a:rPr lang="es-CO" sz="900" b="0" i="0" u="none" strike="noStrike" dirty="0" smtClean="0">
                          <a:solidFill>
                            <a:srgbClr val="000000"/>
                          </a:solidFill>
                          <a:effectLst/>
                          <a:latin typeface="+mn-lt"/>
                        </a:rPr>
                        <a:t>A través de la gestión realizada en los procesos de actualización catastral de 9 municipios, lograron entrar en vigencia 265.624 predios, el 1 de enero de 2019.De estos predios, 254.970 corresponden a predios del área urbana y 10.654 a predios del área rural. </a:t>
                      </a:r>
                      <a:endParaRPr lang="es-CO" sz="800" b="0" i="0" u="none" strike="noStrike" dirty="0" smtClean="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O" sz="900" b="0" i="0" u="none" strike="noStrike" dirty="0">
                          <a:solidFill>
                            <a:srgbClr val="000000"/>
                          </a:solidFill>
                          <a:effectLst/>
                          <a:latin typeface="+mn-lt"/>
                        </a:rPr>
                        <a:t>Subd. Catastro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546503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object 911"/>
          <p:cNvSpPr txBox="1"/>
          <p:nvPr/>
        </p:nvSpPr>
        <p:spPr>
          <a:xfrm>
            <a:off x="179512" y="1001050"/>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Gestión </a:t>
            </a:r>
            <a:r>
              <a:rPr lang="es-CO" altLang="es-CO" sz="2000" b="1" spc="95" dirty="0">
                <a:solidFill>
                  <a:srgbClr val="B6004B"/>
                </a:solidFill>
                <a:latin typeface="+mj-lt"/>
                <a:ea typeface="Arial" charset="0"/>
                <a:cs typeface="Arial" charset="0"/>
              </a:rPr>
              <a:t>con Valores para </a:t>
            </a:r>
            <a:r>
              <a:rPr lang="es-CO" altLang="es-CO" sz="2000" b="1" spc="95" dirty="0" smtClean="0">
                <a:solidFill>
                  <a:srgbClr val="B6004B"/>
                </a:solidFill>
                <a:latin typeface="+mj-lt"/>
                <a:ea typeface="Arial" charset="0"/>
                <a:cs typeface="Arial" charset="0"/>
              </a:rPr>
              <a:t>Resultados - IGAC</a:t>
            </a:r>
            <a:endParaRPr lang="da-DK" sz="2000" b="1" spc="95" dirty="0">
              <a:solidFill>
                <a:srgbClr val="B6004B"/>
              </a:solidFill>
              <a:latin typeface="+mj-lt"/>
              <a:ea typeface="Arial" charset="0"/>
              <a:cs typeface="Arial" charset="0"/>
            </a:endParaRPr>
          </a:p>
        </p:txBody>
      </p:sp>
      <p:graphicFrame>
        <p:nvGraphicFramePr>
          <p:cNvPr id="31" name="33 Tabla"/>
          <p:cNvGraphicFramePr>
            <a:graphicFrameLocks noGrp="1"/>
          </p:cNvGraphicFramePr>
          <p:nvPr>
            <p:extLst>
              <p:ext uri="{D42A27DB-BD31-4B8C-83A1-F6EECF244321}">
                <p14:modId xmlns:p14="http://schemas.microsoft.com/office/powerpoint/2010/main" val="596446402"/>
              </p:ext>
            </p:extLst>
          </p:nvPr>
        </p:nvGraphicFramePr>
        <p:xfrm>
          <a:off x="373375" y="1419622"/>
          <a:ext cx="8229600" cy="2390378"/>
        </p:xfrm>
        <a:graphic>
          <a:graphicData uri="http://schemas.openxmlformats.org/drawingml/2006/table">
            <a:tbl>
              <a:tblPr/>
              <a:tblGrid>
                <a:gridCol w="1246297">
                  <a:extLst>
                    <a:ext uri="{9D8B030D-6E8A-4147-A177-3AD203B41FA5}">
                      <a16:colId xmlns="" xmlns:a16="http://schemas.microsoft.com/office/drawing/2014/main" val="20000"/>
                    </a:ext>
                  </a:extLst>
                </a:gridCol>
                <a:gridCol w="1080120">
                  <a:extLst>
                    <a:ext uri="{9D8B030D-6E8A-4147-A177-3AD203B41FA5}">
                      <a16:colId xmlns="" xmlns:a16="http://schemas.microsoft.com/office/drawing/2014/main" val="20001"/>
                    </a:ext>
                  </a:extLst>
                </a:gridCol>
                <a:gridCol w="720080">
                  <a:extLst>
                    <a:ext uri="{9D8B030D-6E8A-4147-A177-3AD203B41FA5}">
                      <a16:colId xmlns="" xmlns:a16="http://schemas.microsoft.com/office/drawing/2014/main" val="20002"/>
                    </a:ext>
                  </a:extLst>
                </a:gridCol>
                <a:gridCol w="648072">
                  <a:extLst>
                    <a:ext uri="{9D8B030D-6E8A-4147-A177-3AD203B41FA5}">
                      <a16:colId xmlns="" xmlns:a16="http://schemas.microsoft.com/office/drawing/2014/main" val="20003"/>
                    </a:ext>
                  </a:extLst>
                </a:gridCol>
                <a:gridCol w="3101341">
                  <a:extLst>
                    <a:ext uri="{9D8B030D-6E8A-4147-A177-3AD203B41FA5}">
                      <a16:colId xmlns="" xmlns:a16="http://schemas.microsoft.com/office/drawing/2014/main" val="20004"/>
                    </a:ext>
                  </a:extLst>
                </a:gridCol>
                <a:gridCol w="584411">
                  <a:extLst>
                    <a:ext uri="{9D8B030D-6E8A-4147-A177-3AD203B41FA5}">
                      <a16:colId xmlns="" xmlns:a16="http://schemas.microsoft.com/office/drawing/2014/main" val="20005"/>
                    </a:ext>
                  </a:extLst>
                </a:gridCol>
                <a:gridCol w="849279">
                  <a:extLst>
                    <a:ext uri="{9D8B030D-6E8A-4147-A177-3AD203B41FA5}">
                      <a16:colId xmlns="" xmlns:a16="http://schemas.microsoft.com/office/drawing/2014/main" val="20006"/>
                    </a:ext>
                  </a:extLst>
                </a:gridCol>
              </a:tblGrid>
              <a:tr h="442394">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1947984">
                <a:tc>
                  <a:txBody>
                    <a:bodyPr/>
                    <a:lstStyle/>
                    <a:p>
                      <a:pPr algn="ctr" fontAlgn="ctr"/>
                      <a:r>
                        <a:rPr lang="es-CO" sz="900" b="0" i="0" u="none" strike="noStrike" dirty="0">
                          <a:solidFill>
                            <a:srgbClr val="000000"/>
                          </a:solidFill>
                          <a:effectLst/>
                          <a:latin typeface="+mn-lt"/>
                        </a:rPr>
                        <a:t>Regular los procesos y procedimientos de los operadores descentralizados y delegados en materia de formación, actualización y conservación catastral.</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s-CO" sz="900" b="0" i="0" u="none" strike="noStrike" dirty="0" smtClean="0">
                          <a:solidFill>
                            <a:srgbClr val="000000"/>
                          </a:solidFill>
                          <a:effectLst/>
                          <a:latin typeface="+mn-lt"/>
                        </a:rPr>
                        <a:t>Predios rurales actualizados catastralmente</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254.970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38%</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s-CO" sz="900" b="0" i="0" u="none" strike="noStrike" dirty="0" smtClean="0">
                          <a:solidFill>
                            <a:srgbClr val="000000"/>
                          </a:solidFill>
                          <a:effectLst/>
                          <a:latin typeface="+mn-lt"/>
                        </a:rPr>
                        <a:t>El avance cuantitativo  final se conocerá al cierre del mes de enero, inicios del mes de febrero de 2019, momento en el cual se contará con la información de los catastros descentralizados.</a:t>
                      </a:r>
                    </a:p>
                    <a:p>
                      <a:pPr algn="just" fontAlgn="t"/>
                      <a:endParaRPr lang="es-CO" sz="900" b="0" i="0" u="none" strike="noStrike" dirty="0" smtClean="0">
                        <a:solidFill>
                          <a:srgbClr val="000000"/>
                        </a:solidFill>
                        <a:effectLst/>
                        <a:latin typeface="+mn-lt"/>
                      </a:endParaRPr>
                    </a:p>
                    <a:p>
                      <a:pPr algn="just" fontAlgn="t"/>
                      <a:r>
                        <a:rPr lang="es-CO" sz="900" b="0" i="0" u="none" strike="noStrike" dirty="0" smtClean="0">
                          <a:solidFill>
                            <a:srgbClr val="000000"/>
                          </a:solidFill>
                          <a:effectLst/>
                          <a:latin typeface="+mn-lt"/>
                        </a:rPr>
                        <a:t>A través de la gestión realizada en los procesos de actualización catastral de 9 municipios, lograron entrar en vigencia 265.624 predios, el 1 de enero de 2019. De estos predios, 254.970 corresponden a predios del área urbana y 10.654 a predios del área rural.</a:t>
                      </a:r>
                    </a:p>
                    <a:p>
                      <a:pPr algn="just" fontAlgn="t"/>
                      <a:endParaRPr lang="es-CO" sz="900" b="0" i="0" u="none" strike="noStrike" dirty="0" smtClean="0">
                        <a:solidFill>
                          <a:srgbClr val="000000"/>
                        </a:solidFill>
                        <a:effectLst/>
                        <a:latin typeface="+mn-lt"/>
                      </a:endParaRPr>
                    </a:p>
                    <a:p>
                      <a:pPr algn="just" fontAlgn="t"/>
                      <a:endParaRPr lang="es-CO" sz="900" b="0" i="0" u="none" strike="noStrike" dirty="0" smtClean="0">
                        <a:solidFill>
                          <a:srgbClr val="000000"/>
                        </a:solidFill>
                        <a:effectLst/>
                        <a:latin typeface="+mn-lt"/>
                      </a:endParaRPr>
                    </a:p>
                    <a:p>
                      <a:pPr algn="just" fontAlgn="t"/>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671.636</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O" sz="900" b="0" i="0" u="none" strike="noStrike" dirty="0">
                          <a:solidFill>
                            <a:srgbClr val="000000"/>
                          </a:solidFill>
                          <a:effectLst/>
                          <a:latin typeface="+mn-lt"/>
                        </a:rPr>
                        <a:t>Subd. Catastro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00761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67276" y="715440"/>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4" name="object 883"/>
          <p:cNvSpPr/>
          <p:nvPr/>
        </p:nvSpPr>
        <p:spPr>
          <a:xfrm>
            <a:off x="8468920" y="4884838"/>
            <a:ext cx="345452" cy="60896"/>
          </a:xfrm>
          <a:custGeom>
            <a:avLst/>
            <a:gdLst/>
            <a:ahLst/>
            <a:cxnLst/>
            <a:rect l="l" t="t" r="r" b="b"/>
            <a:pathLst>
              <a:path w="345452" h="60896">
                <a:moveTo>
                  <a:pt x="31737" y="25768"/>
                </a:moveTo>
                <a:lnTo>
                  <a:pt x="35560" y="26390"/>
                </a:lnTo>
                <a:lnTo>
                  <a:pt x="38722" y="25869"/>
                </a:lnTo>
                <a:lnTo>
                  <a:pt x="41452" y="22517"/>
                </a:lnTo>
                <a:lnTo>
                  <a:pt x="41452" y="18605"/>
                </a:lnTo>
                <a:lnTo>
                  <a:pt x="37731" y="15252"/>
                </a:lnTo>
                <a:lnTo>
                  <a:pt x="33337" y="12268"/>
                </a:lnTo>
                <a:lnTo>
                  <a:pt x="33591" y="8864"/>
                </a:lnTo>
                <a:lnTo>
                  <a:pt x="37604" y="8204"/>
                </a:lnTo>
                <a:lnTo>
                  <a:pt x="40652" y="10312"/>
                </a:lnTo>
                <a:lnTo>
                  <a:pt x="40652" y="7010"/>
                </a:lnTo>
                <a:lnTo>
                  <a:pt x="37680" y="5587"/>
                </a:lnTo>
                <a:lnTo>
                  <a:pt x="34213" y="5587"/>
                </a:lnTo>
                <a:lnTo>
                  <a:pt x="30556" y="8077"/>
                </a:lnTo>
                <a:lnTo>
                  <a:pt x="29997" y="10985"/>
                </a:lnTo>
                <a:lnTo>
                  <a:pt x="30873" y="13804"/>
                </a:lnTo>
                <a:lnTo>
                  <a:pt x="32448" y="15455"/>
                </a:lnTo>
                <a:lnTo>
                  <a:pt x="36042" y="17640"/>
                </a:lnTo>
                <a:lnTo>
                  <a:pt x="38709" y="19913"/>
                </a:lnTo>
                <a:lnTo>
                  <a:pt x="37807" y="23063"/>
                </a:lnTo>
                <a:lnTo>
                  <a:pt x="33464" y="23825"/>
                </a:lnTo>
                <a:lnTo>
                  <a:pt x="30086" y="20853"/>
                </a:lnTo>
                <a:lnTo>
                  <a:pt x="30086" y="24536"/>
                </a:lnTo>
                <a:lnTo>
                  <a:pt x="31737" y="25768"/>
                </a:lnTo>
                <a:close/>
              </a:path>
              <a:path w="345452" h="60896">
                <a:moveTo>
                  <a:pt x="145884" y="60655"/>
                </a:moveTo>
                <a:lnTo>
                  <a:pt x="145884" y="45046"/>
                </a:lnTo>
                <a:lnTo>
                  <a:pt x="159448" y="60655"/>
                </a:lnTo>
                <a:lnTo>
                  <a:pt x="161950" y="60655"/>
                </a:lnTo>
                <a:lnTo>
                  <a:pt x="161950" y="40360"/>
                </a:lnTo>
                <a:lnTo>
                  <a:pt x="159181" y="40360"/>
                </a:lnTo>
                <a:lnTo>
                  <a:pt x="159181" y="56108"/>
                </a:lnTo>
                <a:lnTo>
                  <a:pt x="145491" y="40360"/>
                </a:lnTo>
                <a:lnTo>
                  <a:pt x="143141" y="40360"/>
                </a:lnTo>
                <a:lnTo>
                  <a:pt x="143141" y="60655"/>
                </a:lnTo>
                <a:lnTo>
                  <a:pt x="145884" y="60655"/>
                </a:lnTo>
                <a:close/>
              </a:path>
              <a:path w="345452" h="60896">
                <a:moveTo>
                  <a:pt x="300393" y="40360"/>
                </a:moveTo>
                <a:lnTo>
                  <a:pt x="300393" y="60655"/>
                </a:lnTo>
                <a:lnTo>
                  <a:pt x="303301" y="60655"/>
                </a:lnTo>
                <a:lnTo>
                  <a:pt x="303301" y="40360"/>
                </a:lnTo>
                <a:lnTo>
                  <a:pt x="300393" y="40360"/>
                </a:lnTo>
                <a:close/>
              </a:path>
              <a:path w="345452" h="60896">
                <a:moveTo>
                  <a:pt x="284429" y="58077"/>
                </a:moveTo>
                <a:lnTo>
                  <a:pt x="297408" y="40335"/>
                </a:lnTo>
                <a:lnTo>
                  <a:pt x="279908" y="40335"/>
                </a:lnTo>
                <a:lnTo>
                  <a:pt x="279908" y="42925"/>
                </a:lnTo>
                <a:lnTo>
                  <a:pt x="292087" y="42925"/>
                </a:lnTo>
                <a:lnTo>
                  <a:pt x="279082" y="60655"/>
                </a:lnTo>
                <a:lnTo>
                  <a:pt x="297408" y="60655"/>
                </a:lnTo>
                <a:lnTo>
                  <a:pt x="297408" y="58077"/>
                </a:lnTo>
                <a:lnTo>
                  <a:pt x="284429" y="58077"/>
                </a:lnTo>
                <a:close/>
              </a:path>
              <a:path w="345452" h="60896">
                <a:moveTo>
                  <a:pt x="265023" y="58077"/>
                </a:moveTo>
                <a:lnTo>
                  <a:pt x="278003" y="40335"/>
                </a:lnTo>
                <a:lnTo>
                  <a:pt x="260502" y="40335"/>
                </a:lnTo>
                <a:lnTo>
                  <a:pt x="260502" y="42925"/>
                </a:lnTo>
                <a:lnTo>
                  <a:pt x="272681" y="42925"/>
                </a:lnTo>
                <a:lnTo>
                  <a:pt x="259676" y="60655"/>
                </a:lnTo>
                <a:lnTo>
                  <a:pt x="278003" y="60655"/>
                </a:lnTo>
                <a:lnTo>
                  <a:pt x="278003" y="58077"/>
                </a:lnTo>
                <a:lnTo>
                  <a:pt x="265023" y="58077"/>
                </a:lnTo>
                <a:close/>
              </a:path>
              <a:path w="345452" h="60896">
                <a:moveTo>
                  <a:pt x="244817" y="54648"/>
                </a:moveTo>
                <a:lnTo>
                  <a:pt x="245960" y="52057"/>
                </a:lnTo>
                <a:lnTo>
                  <a:pt x="248996" y="44703"/>
                </a:lnTo>
                <a:lnTo>
                  <a:pt x="252260" y="52057"/>
                </a:lnTo>
                <a:lnTo>
                  <a:pt x="253453" y="54648"/>
                </a:lnTo>
                <a:lnTo>
                  <a:pt x="256159" y="60655"/>
                </a:lnTo>
                <a:lnTo>
                  <a:pt x="259143" y="60655"/>
                </a:lnTo>
                <a:lnTo>
                  <a:pt x="250050" y="40246"/>
                </a:lnTo>
                <a:lnTo>
                  <a:pt x="248005" y="40246"/>
                </a:lnTo>
                <a:lnTo>
                  <a:pt x="239293" y="60655"/>
                </a:lnTo>
                <a:lnTo>
                  <a:pt x="242265" y="60655"/>
                </a:lnTo>
                <a:lnTo>
                  <a:pt x="244817" y="54648"/>
                </a:lnTo>
                <a:close/>
              </a:path>
              <a:path w="345452" h="60896">
                <a:moveTo>
                  <a:pt x="245960" y="52057"/>
                </a:moveTo>
                <a:lnTo>
                  <a:pt x="244817" y="54648"/>
                </a:lnTo>
                <a:lnTo>
                  <a:pt x="253453" y="54648"/>
                </a:lnTo>
                <a:lnTo>
                  <a:pt x="252260" y="52057"/>
                </a:lnTo>
                <a:lnTo>
                  <a:pt x="245960" y="52057"/>
                </a:lnTo>
                <a:close/>
              </a:path>
              <a:path w="345452" h="60896">
                <a:moveTo>
                  <a:pt x="223608" y="42951"/>
                </a:moveTo>
                <a:lnTo>
                  <a:pt x="229641" y="43002"/>
                </a:lnTo>
                <a:lnTo>
                  <a:pt x="232270" y="43764"/>
                </a:lnTo>
                <a:lnTo>
                  <a:pt x="235610" y="46405"/>
                </a:lnTo>
                <a:lnTo>
                  <a:pt x="236347" y="50355"/>
                </a:lnTo>
                <a:lnTo>
                  <a:pt x="235635" y="54406"/>
                </a:lnTo>
                <a:lnTo>
                  <a:pt x="232714" y="56984"/>
                </a:lnTo>
                <a:lnTo>
                  <a:pt x="229908" y="57950"/>
                </a:lnTo>
                <a:lnTo>
                  <a:pt x="227317" y="58051"/>
                </a:lnTo>
                <a:lnTo>
                  <a:pt x="227114" y="60629"/>
                </a:lnTo>
                <a:lnTo>
                  <a:pt x="230784" y="60477"/>
                </a:lnTo>
                <a:lnTo>
                  <a:pt x="234200" y="59385"/>
                </a:lnTo>
                <a:lnTo>
                  <a:pt x="237299" y="56743"/>
                </a:lnTo>
                <a:lnTo>
                  <a:pt x="239090" y="53174"/>
                </a:lnTo>
                <a:lnTo>
                  <a:pt x="239356" y="50520"/>
                </a:lnTo>
                <a:lnTo>
                  <a:pt x="238874" y="46862"/>
                </a:lnTo>
                <a:lnTo>
                  <a:pt x="236982" y="43649"/>
                </a:lnTo>
                <a:lnTo>
                  <a:pt x="234086" y="41605"/>
                </a:lnTo>
                <a:lnTo>
                  <a:pt x="230301" y="40360"/>
                </a:lnTo>
                <a:lnTo>
                  <a:pt x="220700" y="40360"/>
                </a:lnTo>
                <a:lnTo>
                  <a:pt x="223608" y="42951"/>
                </a:lnTo>
                <a:close/>
              </a:path>
              <a:path w="345452" h="60896">
                <a:moveTo>
                  <a:pt x="223608" y="58051"/>
                </a:moveTo>
                <a:lnTo>
                  <a:pt x="223608" y="42951"/>
                </a:lnTo>
                <a:lnTo>
                  <a:pt x="220700" y="40360"/>
                </a:lnTo>
                <a:lnTo>
                  <a:pt x="220700" y="60629"/>
                </a:lnTo>
                <a:lnTo>
                  <a:pt x="227114" y="60629"/>
                </a:lnTo>
                <a:lnTo>
                  <a:pt x="227317" y="58051"/>
                </a:lnTo>
                <a:lnTo>
                  <a:pt x="223608" y="58051"/>
                </a:lnTo>
                <a:close/>
              </a:path>
              <a:path w="345452" h="60896">
                <a:moveTo>
                  <a:pt x="196113" y="55994"/>
                </a:moveTo>
                <a:lnTo>
                  <a:pt x="200190" y="59918"/>
                </a:lnTo>
                <a:lnTo>
                  <a:pt x="202742" y="60896"/>
                </a:lnTo>
                <a:lnTo>
                  <a:pt x="209003" y="60896"/>
                </a:lnTo>
                <a:lnTo>
                  <a:pt x="205994" y="58216"/>
                </a:lnTo>
                <a:lnTo>
                  <a:pt x="201853" y="57492"/>
                </a:lnTo>
                <a:lnTo>
                  <a:pt x="198843" y="54584"/>
                </a:lnTo>
                <a:lnTo>
                  <a:pt x="198094" y="50584"/>
                </a:lnTo>
                <a:lnTo>
                  <a:pt x="198843" y="46469"/>
                </a:lnTo>
                <a:lnTo>
                  <a:pt x="201841" y="43560"/>
                </a:lnTo>
                <a:lnTo>
                  <a:pt x="206070" y="42837"/>
                </a:lnTo>
                <a:lnTo>
                  <a:pt x="210146" y="43560"/>
                </a:lnTo>
                <a:lnTo>
                  <a:pt x="213182" y="46507"/>
                </a:lnTo>
                <a:lnTo>
                  <a:pt x="213931" y="50457"/>
                </a:lnTo>
                <a:lnTo>
                  <a:pt x="213766" y="57950"/>
                </a:lnTo>
                <a:lnTo>
                  <a:pt x="216928" y="53517"/>
                </a:lnTo>
                <a:lnTo>
                  <a:pt x="216928" y="47523"/>
                </a:lnTo>
                <a:lnTo>
                  <a:pt x="215887" y="45034"/>
                </a:lnTo>
                <a:lnTo>
                  <a:pt x="211709" y="41059"/>
                </a:lnTo>
                <a:lnTo>
                  <a:pt x="209092" y="40068"/>
                </a:lnTo>
                <a:lnTo>
                  <a:pt x="202819" y="40068"/>
                </a:lnTo>
                <a:lnTo>
                  <a:pt x="200228" y="41059"/>
                </a:lnTo>
                <a:lnTo>
                  <a:pt x="198170" y="43052"/>
                </a:lnTo>
                <a:lnTo>
                  <a:pt x="195097" y="47536"/>
                </a:lnTo>
                <a:lnTo>
                  <a:pt x="195097" y="53530"/>
                </a:lnTo>
                <a:lnTo>
                  <a:pt x="196113" y="55994"/>
                </a:lnTo>
                <a:close/>
              </a:path>
              <a:path w="345452" h="60896">
                <a:moveTo>
                  <a:pt x="205994" y="58216"/>
                </a:moveTo>
                <a:lnTo>
                  <a:pt x="209003" y="60896"/>
                </a:lnTo>
                <a:lnTo>
                  <a:pt x="211670" y="59918"/>
                </a:lnTo>
                <a:lnTo>
                  <a:pt x="213766" y="57950"/>
                </a:lnTo>
                <a:lnTo>
                  <a:pt x="213931" y="50457"/>
                </a:lnTo>
                <a:lnTo>
                  <a:pt x="213182" y="54521"/>
                </a:lnTo>
                <a:lnTo>
                  <a:pt x="210146" y="57480"/>
                </a:lnTo>
                <a:lnTo>
                  <a:pt x="205994" y="58216"/>
                </a:lnTo>
                <a:close/>
              </a:path>
              <a:path w="345452" h="60896">
                <a:moveTo>
                  <a:pt x="175336" y="55765"/>
                </a:moveTo>
                <a:lnTo>
                  <a:pt x="177507" y="58623"/>
                </a:lnTo>
                <a:lnTo>
                  <a:pt x="180670" y="60439"/>
                </a:lnTo>
                <a:lnTo>
                  <a:pt x="184848" y="60896"/>
                </a:lnTo>
                <a:lnTo>
                  <a:pt x="187642" y="60896"/>
                </a:lnTo>
                <a:lnTo>
                  <a:pt x="192239" y="59143"/>
                </a:lnTo>
                <a:lnTo>
                  <a:pt x="192239" y="55956"/>
                </a:lnTo>
                <a:lnTo>
                  <a:pt x="187490" y="58216"/>
                </a:lnTo>
                <a:lnTo>
                  <a:pt x="182676" y="58216"/>
                </a:lnTo>
                <a:lnTo>
                  <a:pt x="179235" y="56070"/>
                </a:lnTo>
                <a:lnTo>
                  <a:pt x="176961" y="52806"/>
                </a:lnTo>
                <a:lnTo>
                  <a:pt x="176961" y="48361"/>
                </a:lnTo>
                <a:lnTo>
                  <a:pt x="179273" y="45059"/>
                </a:lnTo>
                <a:lnTo>
                  <a:pt x="182740" y="42862"/>
                </a:lnTo>
                <a:lnTo>
                  <a:pt x="187325" y="42862"/>
                </a:lnTo>
                <a:lnTo>
                  <a:pt x="192024" y="44894"/>
                </a:lnTo>
                <a:lnTo>
                  <a:pt x="192024" y="41770"/>
                </a:lnTo>
                <a:lnTo>
                  <a:pt x="189407" y="40665"/>
                </a:lnTo>
                <a:lnTo>
                  <a:pt x="184912" y="40093"/>
                </a:lnTo>
                <a:lnTo>
                  <a:pt x="181825" y="40093"/>
                </a:lnTo>
                <a:lnTo>
                  <a:pt x="179222" y="41109"/>
                </a:lnTo>
                <a:lnTo>
                  <a:pt x="177114" y="43129"/>
                </a:lnTo>
                <a:lnTo>
                  <a:pt x="173964" y="47624"/>
                </a:lnTo>
                <a:lnTo>
                  <a:pt x="173964" y="52438"/>
                </a:lnTo>
                <a:lnTo>
                  <a:pt x="175336" y="55765"/>
                </a:lnTo>
                <a:close/>
              </a:path>
              <a:path w="345452" h="60896">
                <a:moveTo>
                  <a:pt x="137985" y="34505"/>
                </a:moveTo>
                <a:lnTo>
                  <a:pt x="136029" y="38861"/>
                </a:lnTo>
                <a:lnTo>
                  <a:pt x="137655" y="38861"/>
                </a:lnTo>
                <a:lnTo>
                  <a:pt x="140944" y="34505"/>
                </a:lnTo>
                <a:lnTo>
                  <a:pt x="137985" y="34505"/>
                </a:lnTo>
                <a:close/>
              </a:path>
              <a:path w="345452" h="60896">
                <a:moveTo>
                  <a:pt x="135470" y="40360"/>
                </a:moveTo>
                <a:lnTo>
                  <a:pt x="135470" y="60655"/>
                </a:lnTo>
                <a:lnTo>
                  <a:pt x="138379" y="60655"/>
                </a:lnTo>
                <a:lnTo>
                  <a:pt x="138379" y="40360"/>
                </a:lnTo>
                <a:lnTo>
                  <a:pt x="135470" y="40360"/>
                </a:lnTo>
                <a:close/>
              </a:path>
              <a:path w="345452" h="60896">
                <a:moveTo>
                  <a:pt x="122516" y="60655"/>
                </a:moveTo>
                <a:lnTo>
                  <a:pt x="125437" y="60655"/>
                </a:lnTo>
                <a:lnTo>
                  <a:pt x="125437" y="42925"/>
                </a:lnTo>
                <a:lnTo>
                  <a:pt x="132511" y="42925"/>
                </a:lnTo>
                <a:lnTo>
                  <a:pt x="132511" y="40335"/>
                </a:lnTo>
                <a:lnTo>
                  <a:pt x="115557" y="40335"/>
                </a:lnTo>
                <a:lnTo>
                  <a:pt x="115557" y="42925"/>
                </a:lnTo>
                <a:lnTo>
                  <a:pt x="122516" y="42925"/>
                </a:lnTo>
                <a:lnTo>
                  <a:pt x="122516" y="60655"/>
                </a:lnTo>
                <a:close/>
              </a:path>
              <a:path w="345452" h="60896">
                <a:moveTo>
                  <a:pt x="113906" y="57035"/>
                </a:moveTo>
                <a:lnTo>
                  <a:pt x="113906" y="53111"/>
                </a:lnTo>
                <a:lnTo>
                  <a:pt x="110185" y="49758"/>
                </a:lnTo>
                <a:lnTo>
                  <a:pt x="105803" y="46786"/>
                </a:lnTo>
                <a:lnTo>
                  <a:pt x="106045" y="43370"/>
                </a:lnTo>
                <a:lnTo>
                  <a:pt x="110070" y="42722"/>
                </a:lnTo>
                <a:lnTo>
                  <a:pt x="113106" y="44830"/>
                </a:lnTo>
                <a:lnTo>
                  <a:pt x="113106" y="41528"/>
                </a:lnTo>
                <a:lnTo>
                  <a:pt x="110134" y="40093"/>
                </a:lnTo>
                <a:lnTo>
                  <a:pt x="106667" y="40093"/>
                </a:lnTo>
                <a:lnTo>
                  <a:pt x="103009" y="42595"/>
                </a:lnTo>
                <a:lnTo>
                  <a:pt x="102450" y="45491"/>
                </a:lnTo>
                <a:lnTo>
                  <a:pt x="103327" y="48310"/>
                </a:lnTo>
                <a:lnTo>
                  <a:pt x="104901" y="49974"/>
                </a:lnTo>
                <a:lnTo>
                  <a:pt x="108496" y="52146"/>
                </a:lnTo>
                <a:lnTo>
                  <a:pt x="111175" y="54419"/>
                </a:lnTo>
                <a:lnTo>
                  <a:pt x="110261" y="57569"/>
                </a:lnTo>
                <a:lnTo>
                  <a:pt x="105930" y="58331"/>
                </a:lnTo>
                <a:lnTo>
                  <a:pt x="102539" y="55359"/>
                </a:lnTo>
                <a:lnTo>
                  <a:pt x="102539" y="59042"/>
                </a:lnTo>
                <a:lnTo>
                  <a:pt x="104190" y="60274"/>
                </a:lnTo>
                <a:lnTo>
                  <a:pt x="108013" y="60896"/>
                </a:lnTo>
                <a:lnTo>
                  <a:pt x="111175" y="60388"/>
                </a:lnTo>
                <a:lnTo>
                  <a:pt x="113906" y="57035"/>
                </a:lnTo>
                <a:close/>
              </a:path>
              <a:path w="345452" h="60896">
                <a:moveTo>
                  <a:pt x="90525" y="58331"/>
                </a:moveTo>
                <a:lnTo>
                  <a:pt x="87363" y="57657"/>
                </a:lnTo>
                <a:lnTo>
                  <a:pt x="84937" y="55117"/>
                </a:lnTo>
                <a:lnTo>
                  <a:pt x="84721" y="51879"/>
                </a:lnTo>
                <a:lnTo>
                  <a:pt x="84721" y="40360"/>
                </a:lnTo>
                <a:lnTo>
                  <a:pt x="81800" y="40360"/>
                </a:lnTo>
                <a:lnTo>
                  <a:pt x="81800" y="51854"/>
                </a:lnTo>
                <a:lnTo>
                  <a:pt x="82130" y="55460"/>
                </a:lnTo>
                <a:lnTo>
                  <a:pt x="84188" y="58826"/>
                </a:lnTo>
                <a:lnTo>
                  <a:pt x="87909" y="60896"/>
                </a:lnTo>
                <a:lnTo>
                  <a:pt x="93141" y="60896"/>
                </a:lnTo>
                <a:lnTo>
                  <a:pt x="95250" y="60197"/>
                </a:lnTo>
                <a:lnTo>
                  <a:pt x="98082" y="57403"/>
                </a:lnTo>
                <a:lnTo>
                  <a:pt x="99161" y="54622"/>
                </a:lnTo>
                <a:lnTo>
                  <a:pt x="99275" y="40360"/>
                </a:lnTo>
                <a:lnTo>
                  <a:pt x="96354" y="40360"/>
                </a:lnTo>
                <a:lnTo>
                  <a:pt x="96354" y="51879"/>
                </a:lnTo>
                <a:lnTo>
                  <a:pt x="95973" y="55270"/>
                </a:lnTo>
                <a:lnTo>
                  <a:pt x="93649" y="57886"/>
                </a:lnTo>
                <a:lnTo>
                  <a:pt x="90525" y="58331"/>
                </a:lnTo>
                <a:close/>
              </a:path>
              <a:path w="345452" h="60896">
                <a:moveTo>
                  <a:pt x="74891" y="53251"/>
                </a:moveTo>
                <a:lnTo>
                  <a:pt x="74891" y="57480"/>
                </a:lnTo>
                <a:lnTo>
                  <a:pt x="74625" y="57569"/>
                </a:lnTo>
                <a:lnTo>
                  <a:pt x="71615" y="58369"/>
                </a:lnTo>
                <a:lnTo>
                  <a:pt x="68059" y="58369"/>
                </a:lnTo>
                <a:lnTo>
                  <a:pt x="64579" y="56172"/>
                </a:lnTo>
                <a:lnTo>
                  <a:pt x="62293" y="52819"/>
                </a:lnTo>
                <a:lnTo>
                  <a:pt x="62293" y="48323"/>
                </a:lnTo>
                <a:lnTo>
                  <a:pt x="64579" y="44957"/>
                </a:lnTo>
                <a:lnTo>
                  <a:pt x="67970" y="42684"/>
                </a:lnTo>
                <a:lnTo>
                  <a:pt x="72567" y="42684"/>
                </a:lnTo>
                <a:lnTo>
                  <a:pt x="77393" y="44792"/>
                </a:lnTo>
                <a:lnTo>
                  <a:pt x="77393" y="41833"/>
                </a:lnTo>
                <a:lnTo>
                  <a:pt x="73507" y="40474"/>
                </a:lnTo>
                <a:lnTo>
                  <a:pt x="70243" y="40093"/>
                </a:lnTo>
                <a:lnTo>
                  <a:pt x="67106" y="40093"/>
                </a:lnTo>
                <a:lnTo>
                  <a:pt x="64490" y="41109"/>
                </a:lnTo>
                <a:lnTo>
                  <a:pt x="62420" y="43129"/>
                </a:lnTo>
                <a:lnTo>
                  <a:pt x="59296" y="47663"/>
                </a:lnTo>
                <a:lnTo>
                  <a:pt x="59296" y="53568"/>
                </a:lnTo>
                <a:lnTo>
                  <a:pt x="60299" y="55994"/>
                </a:lnTo>
                <a:lnTo>
                  <a:pt x="64312" y="59918"/>
                </a:lnTo>
                <a:lnTo>
                  <a:pt x="67005" y="60896"/>
                </a:lnTo>
                <a:lnTo>
                  <a:pt x="72821" y="60896"/>
                </a:lnTo>
                <a:lnTo>
                  <a:pt x="77800" y="59270"/>
                </a:lnTo>
                <a:lnTo>
                  <a:pt x="77800" y="50660"/>
                </a:lnTo>
                <a:lnTo>
                  <a:pt x="70993" y="50660"/>
                </a:lnTo>
                <a:lnTo>
                  <a:pt x="70993" y="53251"/>
                </a:lnTo>
                <a:lnTo>
                  <a:pt x="74891" y="53251"/>
                </a:lnTo>
                <a:close/>
              </a:path>
              <a:path w="345452" h="60896">
                <a:moveTo>
                  <a:pt x="44475" y="54648"/>
                </a:moveTo>
                <a:lnTo>
                  <a:pt x="45605" y="52057"/>
                </a:lnTo>
                <a:lnTo>
                  <a:pt x="48653" y="44703"/>
                </a:lnTo>
                <a:lnTo>
                  <a:pt x="51917" y="52057"/>
                </a:lnTo>
                <a:lnTo>
                  <a:pt x="53111" y="54648"/>
                </a:lnTo>
                <a:lnTo>
                  <a:pt x="55803" y="60655"/>
                </a:lnTo>
                <a:lnTo>
                  <a:pt x="58788" y="60655"/>
                </a:lnTo>
                <a:lnTo>
                  <a:pt x="49707" y="40246"/>
                </a:lnTo>
                <a:lnTo>
                  <a:pt x="47663" y="40246"/>
                </a:lnTo>
                <a:lnTo>
                  <a:pt x="38938" y="60655"/>
                </a:lnTo>
                <a:lnTo>
                  <a:pt x="41922" y="60655"/>
                </a:lnTo>
                <a:lnTo>
                  <a:pt x="44475" y="54648"/>
                </a:lnTo>
                <a:close/>
              </a:path>
              <a:path w="345452" h="60896">
                <a:moveTo>
                  <a:pt x="45605" y="52057"/>
                </a:moveTo>
                <a:lnTo>
                  <a:pt x="44475" y="54648"/>
                </a:lnTo>
                <a:lnTo>
                  <a:pt x="53111" y="54648"/>
                </a:lnTo>
                <a:lnTo>
                  <a:pt x="51917" y="52057"/>
                </a:lnTo>
                <a:lnTo>
                  <a:pt x="45605" y="52057"/>
                </a:lnTo>
                <a:close/>
              </a:path>
              <a:path w="345452" h="60896">
                <a:moveTo>
                  <a:pt x="324624" y="21475"/>
                </a:moveTo>
                <a:lnTo>
                  <a:pt x="328701" y="25399"/>
                </a:lnTo>
                <a:lnTo>
                  <a:pt x="331254" y="26390"/>
                </a:lnTo>
                <a:lnTo>
                  <a:pt x="337527" y="26390"/>
                </a:lnTo>
                <a:lnTo>
                  <a:pt x="334505" y="23710"/>
                </a:lnTo>
                <a:lnTo>
                  <a:pt x="330365" y="22986"/>
                </a:lnTo>
                <a:lnTo>
                  <a:pt x="327367" y="20078"/>
                </a:lnTo>
                <a:lnTo>
                  <a:pt x="326618" y="16065"/>
                </a:lnTo>
                <a:lnTo>
                  <a:pt x="327367" y="11950"/>
                </a:lnTo>
                <a:lnTo>
                  <a:pt x="330352" y="9055"/>
                </a:lnTo>
                <a:lnTo>
                  <a:pt x="334594" y="8318"/>
                </a:lnTo>
                <a:lnTo>
                  <a:pt x="338658" y="9055"/>
                </a:lnTo>
                <a:lnTo>
                  <a:pt x="341693" y="11988"/>
                </a:lnTo>
                <a:lnTo>
                  <a:pt x="342455" y="15951"/>
                </a:lnTo>
                <a:lnTo>
                  <a:pt x="342290" y="23444"/>
                </a:lnTo>
                <a:lnTo>
                  <a:pt x="345452" y="18999"/>
                </a:lnTo>
                <a:lnTo>
                  <a:pt x="345452" y="13017"/>
                </a:lnTo>
                <a:lnTo>
                  <a:pt x="344398" y="10528"/>
                </a:lnTo>
                <a:lnTo>
                  <a:pt x="340233" y="6553"/>
                </a:lnTo>
                <a:lnTo>
                  <a:pt x="337616" y="5562"/>
                </a:lnTo>
                <a:lnTo>
                  <a:pt x="331330" y="5562"/>
                </a:lnTo>
                <a:lnTo>
                  <a:pt x="328739" y="6553"/>
                </a:lnTo>
                <a:lnTo>
                  <a:pt x="326694" y="8534"/>
                </a:lnTo>
                <a:lnTo>
                  <a:pt x="323608" y="13030"/>
                </a:lnTo>
                <a:lnTo>
                  <a:pt x="323608" y="19024"/>
                </a:lnTo>
                <a:lnTo>
                  <a:pt x="324624" y="21475"/>
                </a:lnTo>
                <a:close/>
              </a:path>
              <a:path w="345452" h="60896">
                <a:moveTo>
                  <a:pt x="334505" y="23710"/>
                </a:moveTo>
                <a:lnTo>
                  <a:pt x="337527" y="26390"/>
                </a:lnTo>
                <a:lnTo>
                  <a:pt x="340182" y="25399"/>
                </a:lnTo>
                <a:lnTo>
                  <a:pt x="342290" y="23444"/>
                </a:lnTo>
                <a:lnTo>
                  <a:pt x="342455" y="15951"/>
                </a:lnTo>
                <a:lnTo>
                  <a:pt x="341693" y="20002"/>
                </a:lnTo>
                <a:lnTo>
                  <a:pt x="338658" y="22961"/>
                </a:lnTo>
                <a:lnTo>
                  <a:pt x="334505" y="23710"/>
                </a:lnTo>
                <a:close/>
              </a:path>
              <a:path w="345452" h="60896">
                <a:moveTo>
                  <a:pt x="303860" y="21259"/>
                </a:moveTo>
                <a:lnTo>
                  <a:pt x="306031" y="24104"/>
                </a:lnTo>
                <a:lnTo>
                  <a:pt x="309181" y="25920"/>
                </a:lnTo>
                <a:lnTo>
                  <a:pt x="313372" y="26390"/>
                </a:lnTo>
                <a:lnTo>
                  <a:pt x="316166" y="26390"/>
                </a:lnTo>
                <a:lnTo>
                  <a:pt x="320751" y="24637"/>
                </a:lnTo>
                <a:lnTo>
                  <a:pt x="320751" y="21450"/>
                </a:lnTo>
                <a:lnTo>
                  <a:pt x="316001" y="23710"/>
                </a:lnTo>
                <a:lnTo>
                  <a:pt x="311200" y="23710"/>
                </a:lnTo>
                <a:lnTo>
                  <a:pt x="307746" y="21564"/>
                </a:lnTo>
                <a:lnTo>
                  <a:pt x="305485" y="18287"/>
                </a:lnTo>
                <a:lnTo>
                  <a:pt x="305485" y="13855"/>
                </a:lnTo>
                <a:lnTo>
                  <a:pt x="307784" y="10553"/>
                </a:lnTo>
                <a:lnTo>
                  <a:pt x="311251" y="8343"/>
                </a:lnTo>
                <a:lnTo>
                  <a:pt x="315849" y="8343"/>
                </a:lnTo>
                <a:lnTo>
                  <a:pt x="320535" y="10388"/>
                </a:lnTo>
                <a:lnTo>
                  <a:pt x="320535" y="7264"/>
                </a:lnTo>
                <a:lnTo>
                  <a:pt x="317931" y="6146"/>
                </a:lnTo>
                <a:lnTo>
                  <a:pt x="313436" y="5587"/>
                </a:lnTo>
                <a:lnTo>
                  <a:pt x="310337" y="5587"/>
                </a:lnTo>
                <a:lnTo>
                  <a:pt x="307746" y="6603"/>
                </a:lnTo>
                <a:lnTo>
                  <a:pt x="305638" y="8610"/>
                </a:lnTo>
                <a:lnTo>
                  <a:pt x="302475" y="13119"/>
                </a:lnTo>
                <a:lnTo>
                  <a:pt x="302475" y="17932"/>
                </a:lnTo>
                <a:lnTo>
                  <a:pt x="303860" y="21259"/>
                </a:lnTo>
                <a:close/>
              </a:path>
              <a:path w="345452" h="60896">
                <a:moveTo>
                  <a:pt x="295668" y="5854"/>
                </a:moveTo>
                <a:lnTo>
                  <a:pt x="295668" y="26149"/>
                </a:lnTo>
                <a:lnTo>
                  <a:pt x="298576" y="26149"/>
                </a:lnTo>
                <a:lnTo>
                  <a:pt x="298576" y="5854"/>
                </a:lnTo>
                <a:lnTo>
                  <a:pt x="295668" y="5854"/>
                </a:lnTo>
                <a:close/>
              </a:path>
              <a:path w="345452" h="60896">
                <a:moveTo>
                  <a:pt x="284429" y="8445"/>
                </a:moveTo>
                <a:lnTo>
                  <a:pt x="292354" y="8445"/>
                </a:lnTo>
                <a:lnTo>
                  <a:pt x="292354" y="5854"/>
                </a:lnTo>
                <a:lnTo>
                  <a:pt x="281520" y="5854"/>
                </a:lnTo>
                <a:lnTo>
                  <a:pt x="281520" y="26149"/>
                </a:lnTo>
                <a:lnTo>
                  <a:pt x="284429" y="26149"/>
                </a:lnTo>
                <a:lnTo>
                  <a:pt x="284429" y="16687"/>
                </a:lnTo>
                <a:lnTo>
                  <a:pt x="292354" y="16687"/>
                </a:lnTo>
                <a:lnTo>
                  <a:pt x="292354" y="14109"/>
                </a:lnTo>
                <a:lnTo>
                  <a:pt x="284429" y="14109"/>
                </a:lnTo>
                <a:lnTo>
                  <a:pt x="284429" y="8445"/>
                </a:lnTo>
                <a:close/>
              </a:path>
              <a:path w="345452" h="60896">
                <a:moveTo>
                  <a:pt x="269468" y="0"/>
                </a:moveTo>
                <a:lnTo>
                  <a:pt x="267512" y="4356"/>
                </a:lnTo>
                <a:lnTo>
                  <a:pt x="269138" y="4356"/>
                </a:lnTo>
                <a:lnTo>
                  <a:pt x="272427" y="0"/>
                </a:lnTo>
                <a:lnTo>
                  <a:pt x="269468" y="0"/>
                </a:lnTo>
                <a:close/>
              </a:path>
              <a:path w="345452" h="60896">
                <a:moveTo>
                  <a:pt x="264769" y="20129"/>
                </a:moveTo>
                <a:lnTo>
                  <a:pt x="265899" y="17551"/>
                </a:lnTo>
                <a:lnTo>
                  <a:pt x="268935" y="10198"/>
                </a:lnTo>
                <a:lnTo>
                  <a:pt x="272199" y="17551"/>
                </a:lnTo>
                <a:lnTo>
                  <a:pt x="273392" y="20129"/>
                </a:lnTo>
                <a:lnTo>
                  <a:pt x="276098" y="26149"/>
                </a:lnTo>
                <a:lnTo>
                  <a:pt x="279082" y="26149"/>
                </a:lnTo>
                <a:lnTo>
                  <a:pt x="270001" y="5740"/>
                </a:lnTo>
                <a:lnTo>
                  <a:pt x="267944" y="5740"/>
                </a:lnTo>
                <a:lnTo>
                  <a:pt x="259232" y="26149"/>
                </a:lnTo>
                <a:lnTo>
                  <a:pt x="262216" y="26149"/>
                </a:lnTo>
                <a:lnTo>
                  <a:pt x="264769" y="20129"/>
                </a:lnTo>
                <a:close/>
              </a:path>
              <a:path w="345452" h="60896">
                <a:moveTo>
                  <a:pt x="265899" y="17551"/>
                </a:moveTo>
                <a:lnTo>
                  <a:pt x="264769" y="20129"/>
                </a:lnTo>
                <a:lnTo>
                  <a:pt x="273392" y="20129"/>
                </a:lnTo>
                <a:lnTo>
                  <a:pt x="272199" y="17551"/>
                </a:lnTo>
                <a:lnTo>
                  <a:pt x="265899" y="17551"/>
                </a:lnTo>
                <a:close/>
              </a:path>
              <a:path w="345452" h="60896">
                <a:moveTo>
                  <a:pt x="255181" y="12687"/>
                </a:moveTo>
                <a:lnTo>
                  <a:pt x="255181" y="9766"/>
                </a:lnTo>
                <a:lnTo>
                  <a:pt x="252171" y="6362"/>
                </a:lnTo>
                <a:lnTo>
                  <a:pt x="251713" y="13207"/>
                </a:lnTo>
                <a:lnTo>
                  <a:pt x="248881" y="14731"/>
                </a:lnTo>
                <a:lnTo>
                  <a:pt x="246303" y="14731"/>
                </a:lnTo>
                <a:lnTo>
                  <a:pt x="246303" y="8318"/>
                </a:lnTo>
                <a:lnTo>
                  <a:pt x="248488" y="5854"/>
                </a:lnTo>
                <a:lnTo>
                  <a:pt x="243408" y="5854"/>
                </a:lnTo>
                <a:lnTo>
                  <a:pt x="243408" y="26149"/>
                </a:lnTo>
                <a:lnTo>
                  <a:pt x="246303" y="26149"/>
                </a:lnTo>
                <a:lnTo>
                  <a:pt x="246303" y="17322"/>
                </a:lnTo>
                <a:lnTo>
                  <a:pt x="247065" y="17322"/>
                </a:lnTo>
                <a:lnTo>
                  <a:pt x="250444" y="18707"/>
                </a:lnTo>
                <a:lnTo>
                  <a:pt x="253060" y="22288"/>
                </a:lnTo>
                <a:lnTo>
                  <a:pt x="255587" y="26149"/>
                </a:lnTo>
                <a:lnTo>
                  <a:pt x="259054" y="26149"/>
                </a:lnTo>
                <a:lnTo>
                  <a:pt x="256984" y="23253"/>
                </a:lnTo>
                <a:lnTo>
                  <a:pt x="255155" y="20269"/>
                </a:lnTo>
                <a:lnTo>
                  <a:pt x="251752" y="16497"/>
                </a:lnTo>
                <a:lnTo>
                  <a:pt x="254304" y="14566"/>
                </a:lnTo>
                <a:lnTo>
                  <a:pt x="255181" y="12687"/>
                </a:lnTo>
                <a:close/>
              </a:path>
              <a:path w="345452" h="60896">
                <a:moveTo>
                  <a:pt x="246303" y="8318"/>
                </a:moveTo>
                <a:lnTo>
                  <a:pt x="248602" y="8318"/>
                </a:lnTo>
                <a:lnTo>
                  <a:pt x="251675" y="9740"/>
                </a:lnTo>
                <a:lnTo>
                  <a:pt x="251713" y="13207"/>
                </a:lnTo>
                <a:lnTo>
                  <a:pt x="252171" y="6362"/>
                </a:lnTo>
                <a:lnTo>
                  <a:pt x="248488" y="5854"/>
                </a:lnTo>
                <a:lnTo>
                  <a:pt x="246303" y="8318"/>
                </a:lnTo>
                <a:close/>
              </a:path>
              <a:path w="345452" h="60896">
                <a:moveTo>
                  <a:pt x="235991" y="18745"/>
                </a:moveTo>
                <a:lnTo>
                  <a:pt x="235991" y="22961"/>
                </a:lnTo>
                <a:lnTo>
                  <a:pt x="235712" y="23050"/>
                </a:lnTo>
                <a:lnTo>
                  <a:pt x="232702" y="23850"/>
                </a:lnTo>
                <a:lnTo>
                  <a:pt x="229146" y="23850"/>
                </a:lnTo>
                <a:lnTo>
                  <a:pt x="225666" y="21666"/>
                </a:lnTo>
                <a:lnTo>
                  <a:pt x="223393" y="18313"/>
                </a:lnTo>
                <a:lnTo>
                  <a:pt x="223393" y="13817"/>
                </a:lnTo>
                <a:lnTo>
                  <a:pt x="225666" y="10439"/>
                </a:lnTo>
                <a:lnTo>
                  <a:pt x="229057" y="8178"/>
                </a:lnTo>
                <a:lnTo>
                  <a:pt x="233654" y="8178"/>
                </a:lnTo>
                <a:lnTo>
                  <a:pt x="238480" y="10286"/>
                </a:lnTo>
                <a:lnTo>
                  <a:pt x="238480" y="7315"/>
                </a:lnTo>
                <a:lnTo>
                  <a:pt x="234594" y="5956"/>
                </a:lnTo>
                <a:lnTo>
                  <a:pt x="231343" y="5587"/>
                </a:lnTo>
                <a:lnTo>
                  <a:pt x="228193" y="5587"/>
                </a:lnTo>
                <a:lnTo>
                  <a:pt x="225590" y="6603"/>
                </a:lnTo>
                <a:lnTo>
                  <a:pt x="223507" y="8610"/>
                </a:lnTo>
                <a:lnTo>
                  <a:pt x="220383" y="13157"/>
                </a:lnTo>
                <a:lnTo>
                  <a:pt x="220383" y="19062"/>
                </a:lnTo>
                <a:lnTo>
                  <a:pt x="221386" y="21475"/>
                </a:lnTo>
                <a:lnTo>
                  <a:pt x="225412" y="25399"/>
                </a:lnTo>
                <a:lnTo>
                  <a:pt x="228092" y="26390"/>
                </a:lnTo>
                <a:lnTo>
                  <a:pt x="233908" y="26390"/>
                </a:lnTo>
                <a:lnTo>
                  <a:pt x="238887" y="24752"/>
                </a:lnTo>
                <a:lnTo>
                  <a:pt x="238887" y="16154"/>
                </a:lnTo>
                <a:lnTo>
                  <a:pt x="232079" y="16154"/>
                </a:lnTo>
                <a:lnTo>
                  <a:pt x="232079" y="18745"/>
                </a:lnTo>
                <a:lnTo>
                  <a:pt x="235991" y="18745"/>
                </a:lnTo>
                <a:close/>
              </a:path>
              <a:path w="345452" h="60896">
                <a:moveTo>
                  <a:pt x="196545" y="21475"/>
                </a:moveTo>
                <a:lnTo>
                  <a:pt x="200621" y="25399"/>
                </a:lnTo>
                <a:lnTo>
                  <a:pt x="203174" y="26390"/>
                </a:lnTo>
                <a:lnTo>
                  <a:pt x="209448" y="26390"/>
                </a:lnTo>
                <a:lnTo>
                  <a:pt x="206425" y="23710"/>
                </a:lnTo>
                <a:lnTo>
                  <a:pt x="202298" y="22986"/>
                </a:lnTo>
                <a:lnTo>
                  <a:pt x="199288" y="20078"/>
                </a:lnTo>
                <a:lnTo>
                  <a:pt x="198539" y="16065"/>
                </a:lnTo>
                <a:lnTo>
                  <a:pt x="199288" y="11950"/>
                </a:lnTo>
                <a:lnTo>
                  <a:pt x="202272" y="9055"/>
                </a:lnTo>
                <a:lnTo>
                  <a:pt x="206514" y="8318"/>
                </a:lnTo>
                <a:lnTo>
                  <a:pt x="210591" y="9055"/>
                </a:lnTo>
                <a:lnTo>
                  <a:pt x="213613" y="11988"/>
                </a:lnTo>
                <a:lnTo>
                  <a:pt x="214375" y="15951"/>
                </a:lnTo>
                <a:lnTo>
                  <a:pt x="214210" y="23444"/>
                </a:lnTo>
                <a:lnTo>
                  <a:pt x="217373" y="18999"/>
                </a:lnTo>
                <a:lnTo>
                  <a:pt x="217373" y="13017"/>
                </a:lnTo>
                <a:lnTo>
                  <a:pt x="216319" y="10528"/>
                </a:lnTo>
                <a:lnTo>
                  <a:pt x="212153" y="6553"/>
                </a:lnTo>
                <a:lnTo>
                  <a:pt x="209537" y="5562"/>
                </a:lnTo>
                <a:lnTo>
                  <a:pt x="203263" y="5562"/>
                </a:lnTo>
                <a:lnTo>
                  <a:pt x="200672" y="6553"/>
                </a:lnTo>
                <a:lnTo>
                  <a:pt x="198615" y="8534"/>
                </a:lnTo>
                <a:lnTo>
                  <a:pt x="195529" y="13030"/>
                </a:lnTo>
                <a:lnTo>
                  <a:pt x="195529" y="19024"/>
                </a:lnTo>
                <a:lnTo>
                  <a:pt x="196545" y="21475"/>
                </a:lnTo>
                <a:close/>
              </a:path>
              <a:path w="345452" h="60896">
                <a:moveTo>
                  <a:pt x="206425" y="23710"/>
                </a:moveTo>
                <a:lnTo>
                  <a:pt x="209448" y="26390"/>
                </a:lnTo>
                <a:lnTo>
                  <a:pt x="212102" y="25399"/>
                </a:lnTo>
                <a:lnTo>
                  <a:pt x="214210" y="23444"/>
                </a:lnTo>
                <a:lnTo>
                  <a:pt x="214375" y="15951"/>
                </a:lnTo>
                <a:lnTo>
                  <a:pt x="213613" y="20002"/>
                </a:lnTo>
                <a:lnTo>
                  <a:pt x="210591" y="22961"/>
                </a:lnTo>
                <a:lnTo>
                  <a:pt x="206425" y="23710"/>
                </a:lnTo>
                <a:close/>
              </a:path>
              <a:path w="345452" h="60896">
                <a:moveTo>
                  <a:pt x="184276" y="23533"/>
                </a:moveTo>
                <a:lnTo>
                  <a:pt x="184276" y="17233"/>
                </a:lnTo>
                <a:lnTo>
                  <a:pt x="192595" y="17233"/>
                </a:lnTo>
                <a:lnTo>
                  <a:pt x="192595" y="14630"/>
                </a:lnTo>
                <a:lnTo>
                  <a:pt x="184276" y="14630"/>
                </a:lnTo>
                <a:lnTo>
                  <a:pt x="184276" y="8445"/>
                </a:lnTo>
                <a:lnTo>
                  <a:pt x="192874" y="8445"/>
                </a:lnTo>
                <a:lnTo>
                  <a:pt x="192874" y="5854"/>
                </a:lnTo>
                <a:lnTo>
                  <a:pt x="181368" y="5854"/>
                </a:lnTo>
                <a:lnTo>
                  <a:pt x="181368" y="26123"/>
                </a:lnTo>
                <a:lnTo>
                  <a:pt x="193154" y="26123"/>
                </a:lnTo>
                <a:lnTo>
                  <a:pt x="193154" y="23533"/>
                </a:lnTo>
                <a:lnTo>
                  <a:pt x="184276" y="23533"/>
                </a:lnTo>
                <a:close/>
              </a:path>
              <a:path w="345452" h="60896">
                <a:moveTo>
                  <a:pt x="174040" y="18745"/>
                </a:moveTo>
                <a:lnTo>
                  <a:pt x="174040" y="22961"/>
                </a:lnTo>
                <a:lnTo>
                  <a:pt x="173774" y="23050"/>
                </a:lnTo>
                <a:lnTo>
                  <a:pt x="170764" y="23850"/>
                </a:lnTo>
                <a:lnTo>
                  <a:pt x="167208" y="23850"/>
                </a:lnTo>
                <a:lnTo>
                  <a:pt x="163728" y="21666"/>
                </a:lnTo>
                <a:lnTo>
                  <a:pt x="161442" y="18313"/>
                </a:lnTo>
                <a:lnTo>
                  <a:pt x="161442" y="13817"/>
                </a:lnTo>
                <a:lnTo>
                  <a:pt x="163728" y="10439"/>
                </a:lnTo>
                <a:lnTo>
                  <a:pt x="167119" y="8178"/>
                </a:lnTo>
                <a:lnTo>
                  <a:pt x="171716" y="8178"/>
                </a:lnTo>
                <a:lnTo>
                  <a:pt x="176542" y="10286"/>
                </a:lnTo>
                <a:lnTo>
                  <a:pt x="176542" y="7315"/>
                </a:lnTo>
                <a:lnTo>
                  <a:pt x="172643" y="5956"/>
                </a:lnTo>
                <a:lnTo>
                  <a:pt x="169392" y="5587"/>
                </a:lnTo>
                <a:lnTo>
                  <a:pt x="166255" y="5587"/>
                </a:lnTo>
                <a:lnTo>
                  <a:pt x="163639" y="6603"/>
                </a:lnTo>
                <a:lnTo>
                  <a:pt x="161569" y="8610"/>
                </a:lnTo>
                <a:lnTo>
                  <a:pt x="158445" y="13157"/>
                </a:lnTo>
                <a:lnTo>
                  <a:pt x="158445" y="19062"/>
                </a:lnTo>
                <a:lnTo>
                  <a:pt x="159435" y="21475"/>
                </a:lnTo>
                <a:lnTo>
                  <a:pt x="163461" y="25399"/>
                </a:lnTo>
                <a:lnTo>
                  <a:pt x="166154" y="26390"/>
                </a:lnTo>
                <a:lnTo>
                  <a:pt x="171970" y="26390"/>
                </a:lnTo>
                <a:lnTo>
                  <a:pt x="176949" y="24752"/>
                </a:lnTo>
                <a:lnTo>
                  <a:pt x="176949" y="16154"/>
                </a:lnTo>
                <a:lnTo>
                  <a:pt x="170129" y="16154"/>
                </a:lnTo>
                <a:lnTo>
                  <a:pt x="170129" y="18745"/>
                </a:lnTo>
                <a:lnTo>
                  <a:pt x="174040" y="18745"/>
                </a:lnTo>
                <a:close/>
              </a:path>
              <a:path w="345452" h="60896">
                <a:moveTo>
                  <a:pt x="126339" y="21475"/>
                </a:moveTo>
                <a:lnTo>
                  <a:pt x="130416" y="25399"/>
                </a:lnTo>
                <a:lnTo>
                  <a:pt x="132969" y="26390"/>
                </a:lnTo>
                <a:lnTo>
                  <a:pt x="139230" y="26390"/>
                </a:lnTo>
                <a:lnTo>
                  <a:pt x="136220" y="23710"/>
                </a:lnTo>
                <a:lnTo>
                  <a:pt x="132080" y="22986"/>
                </a:lnTo>
                <a:lnTo>
                  <a:pt x="129082" y="20078"/>
                </a:lnTo>
                <a:lnTo>
                  <a:pt x="128333" y="16065"/>
                </a:lnTo>
                <a:lnTo>
                  <a:pt x="129082" y="11950"/>
                </a:lnTo>
                <a:lnTo>
                  <a:pt x="132067" y="9055"/>
                </a:lnTo>
                <a:lnTo>
                  <a:pt x="136309" y="8318"/>
                </a:lnTo>
                <a:lnTo>
                  <a:pt x="140373" y="9055"/>
                </a:lnTo>
                <a:lnTo>
                  <a:pt x="143408" y="11988"/>
                </a:lnTo>
                <a:lnTo>
                  <a:pt x="144157" y="15951"/>
                </a:lnTo>
                <a:lnTo>
                  <a:pt x="144005" y="23444"/>
                </a:lnTo>
                <a:lnTo>
                  <a:pt x="147154" y="18999"/>
                </a:lnTo>
                <a:lnTo>
                  <a:pt x="147154" y="13017"/>
                </a:lnTo>
                <a:lnTo>
                  <a:pt x="146113" y="10528"/>
                </a:lnTo>
                <a:lnTo>
                  <a:pt x="141947" y="6553"/>
                </a:lnTo>
                <a:lnTo>
                  <a:pt x="139331" y="5562"/>
                </a:lnTo>
                <a:lnTo>
                  <a:pt x="133045" y="5562"/>
                </a:lnTo>
                <a:lnTo>
                  <a:pt x="130454" y="6553"/>
                </a:lnTo>
                <a:lnTo>
                  <a:pt x="128397" y="8534"/>
                </a:lnTo>
                <a:lnTo>
                  <a:pt x="125323" y="13030"/>
                </a:lnTo>
                <a:lnTo>
                  <a:pt x="125323" y="19024"/>
                </a:lnTo>
                <a:lnTo>
                  <a:pt x="126339" y="21475"/>
                </a:lnTo>
                <a:close/>
              </a:path>
              <a:path w="345452" h="60896">
                <a:moveTo>
                  <a:pt x="136220" y="23710"/>
                </a:moveTo>
                <a:lnTo>
                  <a:pt x="139230" y="26390"/>
                </a:lnTo>
                <a:lnTo>
                  <a:pt x="141897" y="25399"/>
                </a:lnTo>
                <a:lnTo>
                  <a:pt x="144005" y="23444"/>
                </a:lnTo>
                <a:lnTo>
                  <a:pt x="144157" y="15951"/>
                </a:lnTo>
                <a:lnTo>
                  <a:pt x="143408" y="20002"/>
                </a:lnTo>
                <a:lnTo>
                  <a:pt x="140373" y="22961"/>
                </a:lnTo>
                <a:lnTo>
                  <a:pt x="136220" y="23710"/>
                </a:lnTo>
                <a:close/>
              </a:path>
              <a:path w="345452" h="60896">
                <a:moveTo>
                  <a:pt x="115227" y="26149"/>
                </a:moveTo>
                <a:lnTo>
                  <a:pt x="118148" y="26149"/>
                </a:lnTo>
                <a:lnTo>
                  <a:pt x="118148" y="8407"/>
                </a:lnTo>
                <a:lnTo>
                  <a:pt x="125222" y="8407"/>
                </a:lnTo>
                <a:lnTo>
                  <a:pt x="125222" y="5816"/>
                </a:lnTo>
                <a:lnTo>
                  <a:pt x="108280" y="5816"/>
                </a:lnTo>
                <a:lnTo>
                  <a:pt x="108280" y="8407"/>
                </a:lnTo>
                <a:lnTo>
                  <a:pt x="115227" y="8407"/>
                </a:lnTo>
                <a:lnTo>
                  <a:pt x="115227" y="26149"/>
                </a:lnTo>
                <a:close/>
              </a:path>
              <a:path w="345452" h="60896">
                <a:moveTo>
                  <a:pt x="105791" y="5854"/>
                </a:moveTo>
                <a:lnTo>
                  <a:pt x="102870" y="5854"/>
                </a:lnTo>
                <a:lnTo>
                  <a:pt x="102870" y="17373"/>
                </a:lnTo>
                <a:lnTo>
                  <a:pt x="102501" y="20764"/>
                </a:lnTo>
                <a:lnTo>
                  <a:pt x="98767" y="23825"/>
                </a:lnTo>
                <a:lnTo>
                  <a:pt x="94792" y="23596"/>
                </a:lnTo>
                <a:lnTo>
                  <a:pt x="91465" y="20612"/>
                </a:lnTo>
                <a:lnTo>
                  <a:pt x="91249" y="17373"/>
                </a:lnTo>
                <a:lnTo>
                  <a:pt x="91249" y="5854"/>
                </a:lnTo>
                <a:lnTo>
                  <a:pt x="88328" y="5854"/>
                </a:lnTo>
                <a:lnTo>
                  <a:pt x="88328" y="17348"/>
                </a:lnTo>
                <a:lnTo>
                  <a:pt x="88658" y="20942"/>
                </a:lnTo>
                <a:lnTo>
                  <a:pt x="90716" y="24320"/>
                </a:lnTo>
                <a:lnTo>
                  <a:pt x="94437" y="26390"/>
                </a:lnTo>
                <a:lnTo>
                  <a:pt x="99669" y="26390"/>
                </a:lnTo>
                <a:lnTo>
                  <a:pt x="101777" y="25692"/>
                </a:lnTo>
                <a:lnTo>
                  <a:pt x="104609" y="22885"/>
                </a:lnTo>
                <a:lnTo>
                  <a:pt x="105676" y="20104"/>
                </a:lnTo>
                <a:lnTo>
                  <a:pt x="105791" y="5854"/>
                </a:lnTo>
                <a:close/>
              </a:path>
              <a:path w="345452" h="60896">
                <a:moveTo>
                  <a:pt x="75831" y="26149"/>
                </a:moveTo>
                <a:lnTo>
                  <a:pt x="78752" y="26149"/>
                </a:lnTo>
                <a:lnTo>
                  <a:pt x="78752" y="8407"/>
                </a:lnTo>
                <a:lnTo>
                  <a:pt x="85826" y="8407"/>
                </a:lnTo>
                <a:lnTo>
                  <a:pt x="85826" y="5816"/>
                </a:lnTo>
                <a:lnTo>
                  <a:pt x="68872" y="5816"/>
                </a:lnTo>
                <a:lnTo>
                  <a:pt x="68872" y="8407"/>
                </a:lnTo>
                <a:lnTo>
                  <a:pt x="75831" y="8407"/>
                </a:lnTo>
                <a:lnTo>
                  <a:pt x="75831" y="26149"/>
                </a:lnTo>
                <a:close/>
              </a:path>
              <a:path w="345452" h="60896">
                <a:moveTo>
                  <a:pt x="63004" y="5854"/>
                </a:moveTo>
                <a:lnTo>
                  <a:pt x="63004" y="26149"/>
                </a:lnTo>
                <a:lnTo>
                  <a:pt x="65912" y="26149"/>
                </a:lnTo>
                <a:lnTo>
                  <a:pt x="65912" y="5854"/>
                </a:lnTo>
                <a:lnTo>
                  <a:pt x="63004" y="5854"/>
                </a:lnTo>
                <a:close/>
              </a:path>
              <a:path w="345452" h="60896">
                <a:moveTo>
                  <a:pt x="50050" y="26149"/>
                </a:moveTo>
                <a:lnTo>
                  <a:pt x="52971" y="26149"/>
                </a:lnTo>
                <a:lnTo>
                  <a:pt x="52971" y="8407"/>
                </a:lnTo>
                <a:lnTo>
                  <a:pt x="60045" y="8407"/>
                </a:lnTo>
                <a:lnTo>
                  <a:pt x="60045" y="5816"/>
                </a:lnTo>
                <a:lnTo>
                  <a:pt x="43091" y="5816"/>
                </a:lnTo>
                <a:lnTo>
                  <a:pt x="43091" y="8407"/>
                </a:lnTo>
                <a:lnTo>
                  <a:pt x="50050" y="8407"/>
                </a:lnTo>
                <a:lnTo>
                  <a:pt x="50050" y="26149"/>
                </a:lnTo>
                <a:close/>
              </a:path>
              <a:path w="345452" h="60896">
                <a:moveTo>
                  <a:pt x="0" y="5854"/>
                </a:moveTo>
                <a:lnTo>
                  <a:pt x="0" y="26149"/>
                </a:lnTo>
                <a:lnTo>
                  <a:pt x="2908" y="26149"/>
                </a:lnTo>
                <a:lnTo>
                  <a:pt x="2908" y="5854"/>
                </a:lnTo>
                <a:lnTo>
                  <a:pt x="0" y="5854"/>
                </a:lnTo>
                <a:close/>
              </a:path>
              <a:path w="345452" h="60896">
                <a:moveTo>
                  <a:pt x="10413" y="26149"/>
                </a:moveTo>
                <a:lnTo>
                  <a:pt x="10413" y="10528"/>
                </a:lnTo>
                <a:lnTo>
                  <a:pt x="23990" y="26149"/>
                </a:lnTo>
                <a:lnTo>
                  <a:pt x="26492" y="26149"/>
                </a:lnTo>
                <a:lnTo>
                  <a:pt x="26492" y="5854"/>
                </a:lnTo>
                <a:lnTo>
                  <a:pt x="23723" y="5854"/>
                </a:lnTo>
                <a:lnTo>
                  <a:pt x="23723" y="21602"/>
                </a:lnTo>
                <a:lnTo>
                  <a:pt x="10033" y="5854"/>
                </a:lnTo>
                <a:lnTo>
                  <a:pt x="7683" y="5854"/>
                </a:lnTo>
                <a:lnTo>
                  <a:pt x="7683" y="26149"/>
                </a:lnTo>
                <a:lnTo>
                  <a:pt x="10413" y="26149"/>
                </a:lnTo>
                <a:close/>
              </a:path>
            </a:pathLst>
          </a:custGeom>
          <a:solidFill>
            <a:srgbClr val="363435"/>
          </a:solidFill>
        </p:spPr>
        <p:txBody>
          <a:bodyPr wrap="square" lIns="0" tIns="0" rIns="0" bIns="0" rtlCol="0">
            <a:noAutofit/>
          </a:bodyPr>
          <a:lstStyle/>
          <a:p>
            <a:endParaRPr dirty="0"/>
          </a:p>
        </p:txBody>
      </p:sp>
      <p:sp>
        <p:nvSpPr>
          <p:cNvPr id="8" name="object 887"/>
          <p:cNvSpPr/>
          <p:nvPr/>
        </p:nvSpPr>
        <p:spPr>
          <a:xfrm>
            <a:off x="8531924" y="4900840"/>
            <a:ext cx="2908" cy="0"/>
          </a:xfrm>
          <a:custGeom>
            <a:avLst/>
            <a:gdLst/>
            <a:ahLst/>
            <a:cxnLst/>
            <a:rect l="l" t="t" r="r" b="b"/>
            <a:pathLst>
              <a:path w="2908">
                <a:moveTo>
                  <a:pt x="0" y="0"/>
                </a:moveTo>
                <a:lnTo>
                  <a:pt x="2908" y="0"/>
                </a:lnTo>
              </a:path>
            </a:pathLst>
          </a:custGeom>
          <a:ln w="21564">
            <a:solidFill>
              <a:srgbClr val="363435"/>
            </a:solidFill>
          </a:ln>
        </p:spPr>
        <p:txBody>
          <a:bodyPr wrap="square" lIns="0" tIns="0" rIns="0" bIns="0" rtlCol="0">
            <a:noAutofit/>
          </a:bodyPr>
          <a:lstStyle/>
          <a:p>
            <a:endParaRPr dirty="0"/>
          </a:p>
        </p:txBody>
      </p:sp>
      <p:sp>
        <p:nvSpPr>
          <p:cNvPr id="9" name="object 888"/>
          <p:cNvSpPr/>
          <p:nvPr/>
        </p:nvSpPr>
        <p:spPr>
          <a:xfrm>
            <a:off x="8468920" y="4900840"/>
            <a:ext cx="2908" cy="0"/>
          </a:xfrm>
          <a:custGeom>
            <a:avLst/>
            <a:gdLst/>
            <a:ahLst/>
            <a:cxnLst/>
            <a:rect l="l" t="t" r="r" b="b"/>
            <a:pathLst>
              <a:path w="2908">
                <a:moveTo>
                  <a:pt x="0" y="0"/>
                </a:moveTo>
                <a:lnTo>
                  <a:pt x="2908" y="0"/>
                </a:lnTo>
              </a:path>
            </a:pathLst>
          </a:custGeom>
          <a:ln w="21564">
            <a:solidFill>
              <a:srgbClr val="363435"/>
            </a:solidFill>
          </a:ln>
        </p:spPr>
        <p:txBody>
          <a:bodyPr wrap="square" lIns="0" tIns="0" rIns="0" bIns="0" rtlCol="0">
            <a:noAutofit/>
          </a:bodyPr>
          <a:lstStyle/>
          <a:p>
            <a:endParaRPr dirty="0"/>
          </a:p>
        </p:txBody>
      </p:sp>
      <p:sp>
        <p:nvSpPr>
          <p:cNvPr id="10" name="object 889"/>
          <p:cNvSpPr/>
          <p:nvPr/>
        </p:nvSpPr>
        <p:spPr>
          <a:xfrm>
            <a:off x="8484808" y="4772624"/>
            <a:ext cx="312724" cy="104470"/>
          </a:xfrm>
          <a:custGeom>
            <a:avLst/>
            <a:gdLst/>
            <a:ahLst/>
            <a:cxnLst/>
            <a:rect l="l" t="t" r="r" b="b"/>
            <a:pathLst>
              <a:path w="312724" h="104470">
                <a:moveTo>
                  <a:pt x="156082" y="73113"/>
                </a:moveTo>
                <a:lnTo>
                  <a:pt x="161480" y="59982"/>
                </a:lnTo>
                <a:lnTo>
                  <a:pt x="175945" y="23126"/>
                </a:lnTo>
                <a:lnTo>
                  <a:pt x="191554" y="59982"/>
                </a:lnTo>
                <a:lnTo>
                  <a:pt x="197230" y="73113"/>
                </a:lnTo>
                <a:lnTo>
                  <a:pt x="210146" y="103098"/>
                </a:lnTo>
                <a:lnTo>
                  <a:pt x="224332" y="103098"/>
                </a:lnTo>
                <a:lnTo>
                  <a:pt x="181051" y="749"/>
                </a:lnTo>
                <a:lnTo>
                  <a:pt x="171259" y="749"/>
                </a:lnTo>
                <a:lnTo>
                  <a:pt x="129692" y="103098"/>
                </a:lnTo>
                <a:lnTo>
                  <a:pt x="143878" y="103098"/>
                </a:lnTo>
                <a:lnTo>
                  <a:pt x="156082" y="73113"/>
                </a:lnTo>
                <a:close/>
              </a:path>
              <a:path w="312724" h="104470">
                <a:moveTo>
                  <a:pt x="161480" y="59982"/>
                </a:moveTo>
                <a:lnTo>
                  <a:pt x="156082" y="73113"/>
                </a:lnTo>
                <a:lnTo>
                  <a:pt x="197230" y="73113"/>
                </a:lnTo>
                <a:lnTo>
                  <a:pt x="191554" y="59982"/>
                </a:lnTo>
                <a:lnTo>
                  <a:pt x="161480" y="59982"/>
                </a:lnTo>
                <a:close/>
              </a:path>
              <a:path w="312724" h="104470">
                <a:moveTo>
                  <a:pt x="70564" y="88569"/>
                </a:moveTo>
                <a:lnTo>
                  <a:pt x="58716" y="81710"/>
                </a:lnTo>
                <a:lnTo>
                  <a:pt x="50429" y="71113"/>
                </a:lnTo>
                <a:lnTo>
                  <a:pt x="46394" y="57462"/>
                </a:lnTo>
                <a:lnTo>
                  <a:pt x="46113" y="52374"/>
                </a:lnTo>
                <a:lnTo>
                  <a:pt x="48675" y="37797"/>
                </a:lnTo>
                <a:lnTo>
                  <a:pt x="55752" y="25866"/>
                </a:lnTo>
                <a:lnTo>
                  <a:pt x="66435" y="17494"/>
                </a:lnTo>
                <a:lnTo>
                  <a:pt x="79812" y="13593"/>
                </a:lnTo>
                <a:lnTo>
                  <a:pt x="83438" y="13423"/>
                </a:lnTo>
                <a:lnTo>
                  <a:pt x="95719" y="14682"/>
                </a:lnTo>
                <a:lnTo>
                  <a:pt x="107958" y="18405"/>
                </a:lnTo>
                <a:lnTo>
                  <a:pt x="118198" y="23431"/>
                </a:lnTo>
                <a:lnTo>
                  <a:pt x="118198" y="8648"/>
                </a:lnTo>
                <a:lnTo>
                  <a:pt x="104215" y="3156"/>
                </a:lnTo>
                <a:lnTo>
                  <a:pt x="92857" y="540"/>
                </a:lnTo>
                <a:lnTo>
                  <a:pt x="83718" y="0"/>
                </a:lnTo>
                <a:lnTo>
                  <a:pt x="69240" y="1934"/>
                </a:lnTo>
                <a:lnTo>
                  <a:pt x="56477" y="7422"/>
                </a:lnTo>
                <a:lnTo>
                  <a:pt x="45893" y="15989"/>
                </a:lnTo>
                <a:lnTo>
                  <a:pt x="37950" y="27161"/>
                </a:lnTo>
                <a:lnTo>
                  <a:pt x="33113" y="40463"/>
                </a:lnTo>
                <a:lnTo>
                  <a:pt x="31788" y="52819"/>
                </a:lnTo>
                <a:lnTo>
                  <a:pt x="33700" y="67603"/>
                </a:lnTo>
                <a:lnTo>
                  <a:pt x="39141" y="80490"/>
                </a:lnTo>
                <a:lnTo>
                  <a:pt x="47667" y="91042"/>
                </a:lnTo>
                <a:lnTo>
                  <a:pt x="58833" y="98825"/>
                </a:lnTo>
                <a:lnTo>
                  <a:pt x="72197" y="103403"/>
                </a:lnTo>
                <a:lnTo>
                  <a:pt x="83299" y="104470"/>
                </a:lnTo>
                <a:lnTo>
                  <a:pt x="96071" y="103610"/>
                </a:lnTo>
                <a:lnTo>
                  <a:pt x="108053" y="100859"/>
                </a:lnTo>
                <a:lnTo>
                  <a:pt x="120180" y="96088"/>
                </a:lnTo>
                <a:lnTo>
                  <a:pt x="120180" y="52971"/>
                </a:lnTo>
                <a:lnTo>
                  <a:pt x="87693" y="52971"/>
                </a:lnTo>
                <a:lnTo>
                  <a:pt x="87693" y="66090"/>
                </a:lnTo>
                <a:lnTo>
                  <a:pt x="106273" y="66090"/>
                </a:lnTo>
                <a:lnTo>
                  <a:pt x="106273" y="86982"/>
                </a:lnTo>
                <a:lnTo>
                  <a:pt x="99606" y="89217"/>
                </a:lnTo>
                <a:lnTo>
                  <a:pt x="92798" y="91008"/>
                </a:lnTo>
                <a:lnTo>
                  <a:pt x="85280" y="91008"/>
                </a:lnTo>
                <a:lnTo>
                  <a:pt x="70564" y="88569"/>
                </a:lnTo>
                <a:close/>
              </a:path>
              <a:path w="312724" h="104470">
                <a:moveTo>
                  <a:pt x="0" y="1346"/>
                </a:moveTo>
                <a:lnTo>
                  <a:pt x="0" y="103098"/>
                </a:lnTo>
                <a:lnTo>
                  <a:pt x="13906" y="103098"/>
                </a:lnTo>
                <a:lnTo>
                  <a:pt x="13906" y="1346"/>
                </a:lnTo>
                <a:lnTo>
                  <a:pt x="0" y="1346"/>
                </a:lnTo>
                <a:close/>
              </a:path>
              <a:path w="312724" h="104470">
                <a:moveTo>
                  <a:pt x="252282" y="81760"/>
                </a:moveTo>
                <a:lnTo>
                  <a:pt x="244056" y="71174"/>
                </a:lnTo>
                <a:lnTo>
                  <a:pt x="240076" y="57482"/>
                </a:lnTo>
                <a:lnTo>
                  <a:pt x="239801" y="52374"/>
                </a:lnTo>
                <a:lnTo>
                  <a:pt x="242316" y="37889"/>
                </a:lnTo>
                <a:lnTo>
                  <a:pt x="249324" y="26079"/>
                </a:lnTo>
                <a:lnTo>
                  <a:pt x="260023" y="17745"/>
                </a:lnTo>
                <a:lnTo>
                  <a:pt x="273607" y="13688"/>
                </a:lnTo>
                <a:lnTo>
                  <a:pt x="278396" y="13423"/>
                </a:lnTo>
                <a:lnTo>
                  <a:pt x="290338" y="14759"/>
                </a:lnTo>
                <a:lnTo>
                  <a:pt x="302272" y="18904"/>
                </a:lnTo>
                <a:lnTo>
                  <a:pt x="311734" y="24015"/>
                </a:lnTo>
                <a:lnTo>
                  <a:pt x="311734" y="8356"/>
                </a:lnTo>
                <a:lnTo>
                  <a:pt x="298186" y="3198"/>
                </a:lnTo>
                <a:lnTo>
                  <a:pt x="286303" y="520"/>
                </a:lnTo>
                <a:lnTo>
                  <a:pt x="278536" y="0"/>
                </a:lnTo>
                <a:lnTo>
                  <a:pt x="263785" y="1856"/>
                </a:lnTo>
                <a:lnTo>
                  <a:pt x="250872" y="7154"/>
                </a:lnTo>
                <a:lnTo>
                  <a:pt x="240192" y="15483"/>
                </a:lnTo>
                <a:lnTo>
                  <a:pt x="232136" y="26433"/>
                </a:lnTo>
                <a:lnTo>
                  <a:pt x="227097" y="39597"/>
                </a:lnTo>
                <a:lnTo>
                  <a:pt x="225463" y="53708"/>
                </a:lnTo>
                <a:lnTo>
                  <a:pt x="226937" y="65409"/>
                </a:lnTo>
                <a:lnTo>
                  <a:pt x="231457" y="77392"/>
                </a:lnTo>
                <a:lnTo>
                  <a:pt x="239165" y="88464"/>
                </a:lnTo>
                <a:lnTo>
                  <a:pt x="250206" y="97432"/>
                </a:lnTo>
                <a:lnTo>
                  <a:pt x="264724" y="103100"/>
                </a:lnTo>
                <a:lnTo>
                  <a:pt x="277685" y="104470"/>
                </a:lnTo>
                <a:lnTo>
                  <a:pt x="292062" y="103179"/>
                </a:lnTo>
                <a:lnTo>
                  <a:pt x="303904" y="99705"/>
                </a:lnTo>
                <a:lnTo>
                  <a:pt x="312724" y="95491"/>
                </a:lnTo>
                <a:lnTo>
                  <a:pt x="312724" y="79527"/>
                </a:lnTo>
                <a:lnTo>
                  <a:pt x="300770" y="86159"/>
                </a:lnTo>
                <a:lnTo>
                  <a:pt x="288594" y="90021"/>
                </a:lnTo>
                <a:lnTo>
                  <a:pt x="278955" y="91008"/>
                </a:lnTo>
                <a:lnTo>
                  <a:pt x="264124" y="88587"/>
                </a:lnTo>
                <a:lnTo>
                  <a:pt x="252282" y="81760"/>
                </a:lnTo>
                <a:close/>
              </a:path>
            </a:pathLst>
          </a:custGeom>
          <a:solidFill>
            <a:srgbClr val="363435"/>
          </a:solidFill>
        </p:spPr>
        <p:txBody>
          <a:bodyPr wrap="square" lIns="0" tIns="0" rIns="0" bIns="0" rtlCol="0">
            <a:noAutofit/>
          </a:bodyPr>
          <a:lstStyle/>
          <a:p>
            <a:endParaRPr dirty="0"/>
          </a:p>
        </p:txBody>
      </p:sp>
      <p:sp>
        <p:nvSpPr>
          <p:cNvPr id="11" name="object 890"/>
          <p:cNvSpPr/>
          <p:nvPr/>
        </p:nvSpPr>
        <p:spPr>
          <a:xfrm>
            <a:off x="8491767" y="4775990"/>
            <a:ext cx="0" cy="97701"/>
          </a:xfrm>
          <a:custGeom>
            <a:avLst/>
            <a:gdLst/>
            <a:ahLst/>
            <a:cxnLst/>
            <a:rect l="l" t="t" r="r" b="b"/>
            <a:pathLst>
              <a:path h="97701">
                <a:moveTo>
                  <a:pt x="0" y="0"/>
                </a:moveTo>
                <a:lnTo>
                  <a:pt x="0" y="97701"/>
                </a:lnTo>
              </a:path>
            </a:pathLst>
          </a:custGeom>
          <a:ln w="11125">
            <a:solidFill>
              <a:srgbClr val="363435"/>
            </a:solidFill>
          </a:ln>
        </p:spPr>
        <p:txBody>
          <a:bodyPr wrap="square" lIns="0" tIns="0" rIns="0" bIns="0" rtlCol="0">
            <a:noAutofit/>
          </a:bodyPr>
          <a:lstStyle/>
          <a:p>
            <a:endParaRPr dirty="0"/>
          </a:p>
        </p:txBody>
      </p:sp>
      <p:sp>
        <p:nvSpPr>
          <p:cNvPr id="12" name="object 891"/>
          <p:cNvSpPr/>
          <p:nvPr/>
        </p:nvSpPr>
        <p:spPr>
          <a:xfrm>
            <a:off x="8482795" y="4771938"/>
            <a:ext cx="17957" cy="105816"/>
          </a:xfrm>
          <a:custGeom>
            <a:avLst/>
            <a:gdLst/>
            <a:ahLst/>
            <a:cxnLst/>
            <a:rect l="l" t="t" r="r" b="b"/>
            <a:pathLst>
              <a:path w="17957" h="105816">
                <a:moveTo>
                  <a:pt x="2019" y="0"/>
                </a:moveTo>
                <a:lnTo>
                  <a:pt x="0" y="2032"/>
                </a:lnTo>
                <a:lnTo>
                  <a:pt x="0" y="103784"/>
                </a:lnTo>
                <a:lnTo>
                  <a:pt x="2019" y="105816"/>
                </a:lnTo>
                <a:lnTo>
                  <a:pt x="15925" y="105816"/>
                </a:lnTo>
                <a:lnTo>
                  <a:pt x="17957" y="103784"/>
                </a:lnTo>
                <a:lnTo>
                  <a:pt x="17957" y="2032"/>
                </a:lnTo>
                <a:lnTo>
                  <a:pt x="15925" y="0"/>
                </a:lnTo>
                <a:lnTo>
                  <a:pt x="2019" y="0"/>
                </a:lnTo>
                <a:close/>
              </a:path>
            </a:pathLst>
          </a:custGeom>
          <a:solidFill>
            <a:srgbClr val="363435"/>
          </a:solidFill>
        </p:spPr>
        <p:txBody>
          <a:bodyPr wrap="square" lIns="0" tIns="0" rIns="0" bIns="0" rtlCol="0">
            <a:noAutofit/>
          </a:bodyPr>
          <a:lstStyle/>
          <a:p>
            <a:endParaRPr dirty="0"/>
          </a:p>
        </p:txBody>
      </p:sp>
      <p:sp>
        <p:nvSpPr>
          <p:cNvPr id="13" name="object 892"/>
          <p:cNvSpPr/>
          <p:nvPr/>
        </p:nvSpPr>
        <p:spPr>
          <a:xfrm>
            <a:off x="8518622" y="4774646"/>
            <a:ext cx="84353" cy="100431"/>
          </a:xfrm>
          <a:custGeom>
            <a:avLst/>
            <a:gdLst/>
            <a:ahLst/>
            <a:cxnLst/>
            <a:rect l="l" t="t" r="r" b="b"/>
            <a:pathLst>
              <a:path w="84353" h="100431">
                <a:moveTo>
                  <a:pt x="26562" y="83553"/>
                </a:moveTo>
                <a:lnTo>
                  <a:pt x="21856" y="79616"/>
                </a:lnTo>
                <a:lnTo>
                  <a:pt x="14582" y="69529"/>
                </a:lnTo>
                <a:lnTo>
                  <a:pt x="10764" y="57030"/>
                </a:lnTo>
                <a:lnTo>
                  <a:pt x="10299" y="50355"/>
                </a:lnTo>
                <a:lnTo>
                  <a:pt x="12320" y="37007"/>
                </a:lnTo>
                <a:lnTo>
                  <a:pt x="17970" y="25628"/>
                </a:lnTo>
                <a:lnTo>
                  <a:pt x="21640" y="21196"/>
                </a:lnTo>
                <a:lnTo>
                  <a:pt x="31852" y="13608"/>
                </a:lnTo>
                <a:lnTo>
                  <a:pt x="44293" y="9747"/>
                </a:lnTo>
                <a:lnTo>
                  <a:pt x="49618" y="9398"/>
                </a:lnTo>
                <a:lnTo>
                  <a:pt x="55638" y="9398"/>
                </a:lnTo>
                <a:lnTo>
                  <a:pt x="61683" y="10274"/>
                </a:lnTo>
                <a:lnTo>
                  <a:pt x="67678" y="12014"/>
                </a:lnTo>
                <a:lnTo>
                  <a:pt x="70599" y="12915"/>
                </a:lnTo>
                <a:lnTo>
                  <a:pt x="74561" y="14249"/>
                </a:lnTo>
                <a:lnTo>
                  <a:pt x="78485" y="15938"/>
                </a:lnTo>
                <a:lnTo>
                  <a:pt x="82359" y="17983"/>
                </a:lnTo>
                <a:lnTo>
                  <a:pt x="82359" y="7950"/>
                </a:lnTo>
                <a:lnTo>
                  <a:pt x="75463" y="4940"/>
                </a:lnTo>
                <a:lnTo>
                  <a:pt x="70116" y="2971"/>
                </a:lnTo>
                <a:lnTo>
                  <a:pt x="65227" y="1752"/>
                </a:lnTo>
                <a:lnTo>
                  <a:pt x="60109" y="469"/>
                </a:lnTo>
                <a:lnTo>
                  <a:pt x="55435" y="12"/>
                </a:lnTo>
                <a:lnTo>
                  <a:pt x="49910" y="0"/>
                </a:lnTo>
                <a:lnTo>
                  <a:pt x="36476" y="1726"/>
                </a:lnTo>
                <a:lnTo>
                  <a:pt x="24564" y="6632"/>
                </a:lnTo>
                <a:lnTo>
                  <a:pt x="14566" y="14310"/>
                </a:lnTo>
                <a:lnTo>
                  <a:pt x="6772" y="24539"/>
                </a:lnTo>
                <a:lnTo>
                  <a:pt x="1876" y="36430"/>
                </a:lnTo>
                <a:lnTo>
                  <a:pt x="7" y="49848"/>
                </a:lnTo>
                <a:lnTo>
                  <a:pt x="0" y="50800"/>
                </a:lnTo>
                <a:lnTo>
                  <a:pt x="1672" y="64398"/>
                </a:lnTo>
                <a:lnTo>
                  <a:pt x="6441" y="76343"/>
                </a:lnTo>
                <a:lnTo>
                  <a:pt x="14046" y="86385"/>
                </a:lnTo>
                <a:lnTo>
                  <a:pt x="23970" y="93941"/>
                </a:lnTo>
                <a:lnTo>
                  <a:pt x="35899" y="98745"/>
                </a:lnTo>
                <a:lnTo>
                  <a:pt x="49479" y="100431"/>
                </a:lnTo>
                <a:lnTo>
                  <a:pt x="56070" y="100431"/>
                </a:lnTo>
                <a:lnTo>
                  <a:pt x="61925" y="99847"/>
                </a:lnTo>
                <a:lnTo>
                  <a:pt x="67703" y="98526"/>
                </a:lnTo>
                <a:lnTo>
                  <a:pt x="73113" y="97294"/>
                </a:lnTo>
                <a:lnTo>
                  <a:pt x="78485" y="95415"/>
                </a:lnTo>
                <a:lnTo>
                  <a:pt x="84353" y="92773"/>
                </a:lnTo>
                <a:lnTo>
                  <a:pt x="84353" y="52971"/>
                </a:lnTo>
                <a:lnTo>
                  <a:pt x="55905" y="52971"/>
                </a:lnTo>
                <a:lnTo>
                  <a:pt x="55905" y="62052"/>
                </a:lnTo>
                <a:lnTo>
                  <a:pt x="72466" y="62052"/>
                </a:lnTo>
                <a:lnTo>
                  <a:pt x="74498" y="64071"/>
                </a:lnTo>
                <a:lnTo>
                  <a:pt x="74498" y="84963"/>
                </a:lnTo>
                <a:lnTo>
                  <a:pt x="73113" y="86880"/>
                </a:lnTo>
                <a:lnTo>
                  <a:pt x="69710" y="88023"/>
                </a:lnTo>
                <a:lnTo>
                  <a:pt x="66268" y="89052"/>
                </a:lnTo>
                <a:lnTo>
                  <a:pt x="62699" y="89801"/>
                </a:lnTo>
                <a:lnTo>
                  <a:pt x="59105" y="90551"/>
                </a:lnTo>
                <a:lnTo>
                  <a:pt x="55397" y="91008"/>
                </a:lnTo>
                <a:lnTo>
                  <a:pt x="51473" y="91008"/>
                </a:lnTo>
                <a:lnTo>
                  <a:pt x="37930" y="89066"/>
                </a:lnTo>
                <a:lnTo>
                  <a:pt x="26562" y="83553"/>
                </a:lnTo>
                <a:close/>
              </a:path>
            </a:pathLst>
          </a:custGeom>
          <a:solidFill>
            <a:srgbClr val="363435"/>
          </a:solidFill>
        </p:spPr>
        <p:txBody>
          <a:bodyPr wrap="square" lIns="0" tIns="0" rIns="0" bIns="0" rtlCol="0">
            <a:noAutofit/>
          </a:bodyPr>
          <a:lstStyle/>
          <a:p>
            <a:endParaRPr dirty="0"/>
          </a:p>
        </p:txBody>
      </p:sp>
      <p:sp>
        <p:nvSpPr>
          <p:cNvPr id="14" name="object 893"/>
          <p:cNvSpPr/>
          <p:nvPr/>
        </p:nvSpPr>
        <p:spPr>
          <a:xfrm>
            <a:off x="8514583" y="4770604"/>
            <a:ext cx="92443" cy="108508"/>
          </a:xfrm>
          <a:custGeom>
            <a:avLst/>
            <a:gdLst/>
            <a:ahLst/>
            <a:cxnLst/>
            <a:rect l="l" t="t" r="r" b="b"/>
            <a:pathLst>
              <a:path w="92443" h="108508">
                <a:moveTo>
                  <a:pt x="51823" y="90874"/>
                </a:moveTo>
                <a:lnTo>
                  <a:pt x="38942" y="87687"/>
                </a:lnTo>
                <a:lnTo>
                  <a:pt x="28727" y="80772"/>
                </a:lnTo>
                <a:lnTo>
                  <a:pt x="26780" y="78677"/>
                </a:lnTo>
                <a:lnTo>
                  <a:pt x="20567" y="67802"/>
                </a:lnTo>
                <a:lnTo>
                  <a:pt x="18364" y="54394"/>
                </a:lnTo>
                <a:lnTo>
                  <a:pt x="18481" y="51241"/>
                </a:lnTo>
                <a:lnTo>
                  <a:pt x="21652" y="38421"/>
                </a:lnTo>
                <a:lnTo>
                  <a:pt x="28587" y="28041"/>
                </a:lnTo>
                <a:lnTo>
                  <a:pt x="40630" y="19927"/>
                </a:lnTo>
                <a:lnTo>
                  <a:pt x="53657" y="17462"/>
                </a:lnTo>
                <a:lnTo>
                  <a:pt x="59308" y="17462"/>
                </a:lnTo>
                <a:lnTo>
                  <a:pt x="64973" y="18300"/>
                </a:lnTo>
                <a:lnTo>
                  <a:pt x="70611" y="19926"/>
                </a:lnTo>
                <a:lnTo>
                  <a:pt x="73355" y="20789"/>
                </a:lnTo>
                <a:lnTo>
                  <a:pt x="78079" y="22364"/>
                </a:lnTo>
                <a:lnTo>
                  <a:pt x="82778" y="24511"/>
                </a:lnTo>
                <a:lnTo>
                  <a:pt x="87414" y="27190"/>
                </a:lnTo>
                <a:lnTo>
                  <a:pt x="90449" y="28956"/>
                </a:lnTo>
                <a:lnTo>
                  <a:pt x="90449" y="10668"/>
                </a:lnTo>
                <a:lnTo>
                  <a:pt x="81546" y="5422"/>
                </a:lnTo>
                <a:lnTo>
                  <a:pt x="75666" y="3225"/>
                </a:lnTo>
                <a:lnTo>
                  <a:pt x="70243" y="1866"/>
                </a:lnTo>
                <a:lnTo>
                  <a:pt x="64757" y="495"/>
                </a:lnTo>
                <a:lnTo>
                  <a:pt x="59778" y="0"/>
                </a:lnTo>
                <a:lnTo>
                  <a:pt x="50132" y="124"/>
                </a:lnTo>
                <a:lnTo>
                  <a:pt x="37003" y="2580"/>
                </a:lnTo>
                <a:lnTo>
                  <a:pt x="25335" y="7913"/>
                </a:lnTo>
                <a:lnTo>
                  <a:pt x="15468" y="15773"/>
                </a:lnTo>
                <a:lnTo>
                  <a:pt x="12880" y="18610"/>
                </a:lnTo>
                <a:lnTo>
                  <a:pt x="5948" y="29110"/>
                </a:lnTo>
                <a:lnTo>
                  <a:pt x="1542" y="41295"/>
                </a:lnTo>
                <a:lnTo>
                  <a:pt x="0" y="54825"/>
                </a:lnTo>
                <a:lnTo>
                  <a:pt x="104" y="58443"/>
                </a:lnTo>
                <a:lnTo>
                  <a:pt x="2432" y="71723"/>
                </a:lnTo>
                <a:lnTo>
                  <a:pt x="7576" y="83439"/>
                </a:lnTo>
                <a:lnTo>
                  <a:pt x="15214" y="93281"/>
                </a:lnTo>
                <a:lnTo>
                  <a:pt x="27796" y="102460"/>
                </a:lnTo>
                <a:lnTo>
                  <a:pt x="39926" y="106939"/>
                </a:lnTo>
                <a:lnTo>
                  <a:pt x="53517" y="108508"/>
                </a:lnTo>
                <a:lnTo>
                  <a:pt x="60426" y="108508"/>
                </a:lnTo>
                <a:lnTo>
                  <a:pt x="66560" y="107886"/>
                </a:lnTo>
                <a:lnTo>
                  <a:pt x="72631" y="106502"/>
                </a:lnTo>
                <a:lnTo>
                  <a:pt x="78701" y="105117"/>
                </a:lnTo>
                <a:lnTo>
                  <a:pt x="84683" y="102984"/>
                </a:lnTo>
                <a:lnTo>
                  <a:pt x="91262" y="99936"/>
                </a:lnTo>
                <a:lnTo>
                  <a:pt x="92443" y="98107"/>
                </a:lnTo>
                <a:lnTo>
                  <a:pt x="92443" y="54991"/>
                </a:lnTo>
                <a:lnTo>
                  <a:pt x="57924" y="52959"/>
                </a:lnTo>
                <a:lnTo>
                  <a:pt x="55892" y="68110"/>
                </a:lnTo>
                <a:lnTo>
                  <a:pt x="74485" y="70142"/>
                </a:lnTo>
                <a:lnTo>
                  <a:pt x="74485" y="87541"/>
                </a:lnTo>
                <a:lnTo>
                  <a:pt x="71678" y="88455"/>
                </a:lnTo>
                <a:lnTo>
                  <a:pt x="68833" y="89268"/>
                </a:lnTo>
                <a:lnTo>
                  <a:pt x="65925" y="89877"/>
                </a:lnTo>
                <a:lnTo>
                  <a:pt x="62560" y="90589"/>
                </a:lnTo>
                <a:lnTo>
                  <a:pt x="59105" y="91020"/>
                </a:lnTo>
                <a:lnTo>
                  <a:pt x="55511" y="91020"/>
                </a:lnTo>
                <a:lnTo>
                  <a:pt x="51823" y="90874"/>
                </a:lnTo>
                <a:close/>
              </a:path>
            </a:pathLst>
          </a:custGeom>
          <a:solidFill>
            <a:srgbClr val="363435"/>
          </a:solidFill>
        </p:spPr>
        <p:txBody>
          <a:bodyPr wrap="square" lIns="0" tIns="0" rIns="0" bIns="0" rtlCol="0">
            <a:noAutofit/>
          </a:bodyPr>
          <a:lstStyle/>
          <a:p>
            <a:endParaRPr dirty="0"/>
          </a:p>
        </p:txBody>
      </p:sp>
      <p:sp>
        <p:nvSpPr>
          <p:cNvPr id="30" name="object 911"/>
          <p:cNvSpPr txBox="1"/>
          <p:nvPr/>
        </p:nvSpPr>
        <p:spPr>
          <a:xfrm>
            <a:off x="-23010" y="407663"/>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Arial" charset="0"/>
                <a:ea typeface="Arial" charset="0"/>
                <a:cs typeface="Arial" charset="0"/>
              </a:rPr>
              <a:t>Dimensión: Gestión </a:t>
            </a:r>
            <a:r>
              <a:rPr lang="es-CO" altLang="es-CO" sz="2000" b="1" spc="95" dirty="0">
                <a:solidFill>
                  <a:srgbClr val="B6004B"/>
                </a:solidFill>
                <a:latin typeface="Arial" charset="0"/>
                <a:ea typeface="Arial" charset="0"/>
                <a:cs typeface="Arial" charset="0"/>
              </a:rPr>
              <a:t>con Valores para </a:t>
            </a:r>
            <a:r>
              <a:rPr lang="es-CO" altLang="es-CO" sz="2000" b="1" spc="95" dirty="0" smtClean="0">
                <a:solidFill>
                  <a:srgbClr val="B6004B"/>
                </a:solidFill>
                <a:latin typeface="Arial" charset="0"/>
                <a:ea typeface="Arial" charset="0"/>
                <a:cs typeface="Arial" charset="0"/>
              </a:rPr>
              <a:t>Resultados - IGAC</a:t>
            </a:r>
            <a:endParaRPr lang="da-DK" sz="2000" b="1" spc="95" dirty="0">
              <a:solidFill>
                <a:srgbClr val="B6004B"/>
              </a:solidFill>
              <a:latin typeface="Arial" charset="0"/>
              <a:ea typeface="Arial" charset="0"/>
              <a:cs typeface="Arial" charset="0"/>
            </a:endParaRPr>
          </a:p>
        </p:txBody>
      </p:sp>
      <p:graphicFrame>
        <p:nvGraphicFramePr>
          <p:cNvPr id="31" name="33 Tabla"/>
          <p:cNvGraphicFramePr>
            <a:graphicFrameLocks noGrp="1"/>
          </p:cNvGraphicFramePr>
          <p:nvPr>
            <p:extLst>
              <p:ext uri="{D42A27DB-BD31-4B8C-83A1-F6EECF244321}">
                <p14:modId xmlns:p14="http://schemas.microsoft.com/office/powerpoint/2010/main" val="1864662514"/>
              </p:ext>
            </p:extLst>
          </p:nvPr>
        </p:nvGraphicFramePr>
        <p:xfrm>
          <a:off x="179512" y="916237"/>
          <a:ext cx="8762871" cy="3825393"/>
        </p:xfrm>
        <a:graphic>
          <a:graphicData uri="http://schemas.openxmlformats.org/drawingml/2006/table">
            <a:tbl>
              <a:tblPr/>
              <a:tblGrid>
                <a:gridCol w="1415824">
                  <a:extLst>
                    <a:ext uri="{9D8B030D-6E8A-4147-A177-3AD203B41FA5}">
                      <a16:colId xmlns="" xmlns:a16="http://schemas.microsoft.com/office/drawing/2014/main" val="20000"/>
                    </a:ext>
                  </a:extLst>
                </a:gridCol>
                <a:gridCol w="1118681">
                  <a:extLst>
                    <a:ext uri="{9D8B030D-6E8A-4147-A177-3AD203B41FA5}">
                      <a16:colId xmlns="" xmlns:a16="http://schemas.microsoft.com/office/drawing/2014/main" val="20001"/>
                    </a:ext>
                  </a:extLst>
                </a:gridCol>
                <a:gridCol w="603115">
                  <a:extLst>
                    <a:ext uri="{9D8B030D-6E8A-4147-A177-3AD203B41FA5}">
                      <a16:colId xmlns="" xmlns:a16="http://schemas.microsoft.com/office/drawing/2014/main" val="20002"/>
                    </a:ext>
                  </a:extLst>
                </a:gridCol>
                <a:gridCol w="680936">
                  <a:extLst>
                    <a:ext uri="{9D8B030D-6E8A-4147-A177-3AD203B41FA5}">
                      <a16:colId xmlns="" xmlns:a16="http://schemas.microsoft.com/office/drawing/2014/main" val="20003"/>
                    </a:ext>
                  </a:extLst>
                </a:gridCol>
                <a:gridCol w="3418290">
                  <a:extLst>
                    <a:ext uri="{9D8B030D-6E8A-4147-A177-3AD203B41FA5}">
                      <a16:colId xmlns="" xmlns:a16="http://schemas.microsoft.com/office/drawing/2014/main" val="20004"/>
                    </a:ext>
                  </a:extLst>
                </a:gridCol>
                <a:gridCol w="621714">
                  <a:extLst>
                    <a:ext uri="{9D8B030D-6E8A-4147-A177-3AD203B41FA5}">
                      <a16:colId xmlns="" xmlns:a16="http://schemas.microsoft.com/office/drawing/2014/main" val="20005"/>
                    </a:ext>
                  </a:extLst>
                </a:gridCol>
                <a:gridCol w="904311">
                  <a:extLst>
                    <a:ext uri="{9D8B030D-6E8A-4147-A177-3AD203B41FA5}">
                      <a16:colId xmlns="" xmlns:a16="http://schemas.microsoft.com/office/drawing/2014/main" val="20006"/>
                    </a:ext>
                  </a:extLst>
                </a:gridCol>
              </a:tblGrid>
              <a:tr h="504056">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2867432">
                <a:tc>
                  <a:txBody>
                    <a:bodyPr/>
                    <a:lstStyle/>
                    <a:p>
                      <a:pPr algn="ctr" fontAlgn="ctr"/>
                      <a:r>
                        <a:rPr lang="es-CO" sz="900" b="0" i="0" u="none" strike="noStrike" dirty="0">
                          <a:solidFill>
                            <a:srgbClr val="000000"/>
                          </a:solidFill>
                          <a:effectLst/>
                          <a:latin typeface="+mn-lt"/>
                        </a:rPr>
                        <a:t>Dar cumplimiento a la política de Gobierno en Línea y de servicio al ciudadano.</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Porcentaje de avance en la estrategia de rendición de cuentas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750" b="0" i="0" u="none" strike="noStrike" baseline="0" dirty="0" smtClean="0">
                          <a:solidFill>
                            <a:srgbClr val="000000"/>
                          </a:solidFill>
                          <a:effectLst/>
                          <a:latin typeface="+mn-lt"/>
                        </a:rPr>
                        <a:t>Algunas de las actividades realizadas:</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Publicación de la información catastral de datos abiertos para el corte 2018-08 y la actualización de los archivos publicados para las planchas de escala 25.000.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Publicación de los metadatos para las capas catastrales de datos abiertos, la nueva versión de la aplicación magna sirgas en el portal de datos abiertos del instituto.</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A través de la página web se realizó la publicación permanente de información relacionada con la gestión del Instituto, servicio al ciudadano, trámites y servicios, gestión contractual</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Más de 110 contenidos temáticos publicados que permitieron 274.986 usuarios, 1.199.099 visitas a la página y 495.049 sesiones.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Publicación de 9 comunicados relacionados con la gestión del GIT Servicio al Ciudadano ( Datos Personales, acceso a la información pública; defensor al ciudadano; servicio al ciudadano, atención a personas en condición de discapacidad).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Durante este periodo el IGAC participó en los siguientes eventos: Semana Ambiental, Seminario Panamericano sobre paisajes agropecuarios y ordenamiento territorial, Exposición: "Este lado arriba 50/50 el antes y después de la capital", Simposio SIRGAS 2018, 49 reunión de consejo directivo del Instituto Panamericano de Geografía e Historia 2018, Red Interamericana Registro Catastro, día mundial de suelos, entre otros. </a:t>
                      </a:r>
                    </a:p>
                    <a:p>
                      <a:pPr algn="just" fontAlgn="t"/>
                      <a:r>
                        <a:rPr lang="es-CO" sz="750" b="0" i="0" u="none" strike="noStrike" dirty="0" smtClean="0">
                          <a:solidFill>
                            <a:srgbClr val="000000"/>
                          </a:solidFill>
                          <a:effectLst/>
                          <a:latin typeface="+mn-lt"/>
                        </a:rPr>
                        <a:t>A través de la redes sociales se generaron 73.689 interacciones entre los usuarios, dentro de las cuales se destacan las relacionadas con el evento interinstitucional del Comité de Ordenamiento Territorial del Municipio de Manizales, Evento Expocampo,  XVIII feria agropecuaria y micro empresarial TAURAMENA, II Feria agroindustrial municipio de Trinidad, los cuales fueron liderados por la Dirección Territorial de Casanare. </a:t>
                      </a:r>
                    </a:p>
                    <a:p>
                      <a:pPr algn="just" fontAlgn="t"/>
                      <a:endParaRPr lang="es-CO" sz="750" b="0" i="0" u="none" strike="noStrike" dirty="0" smtClean="0">
                        <a:solidFill>
                          <a:srgbClr val="000000"/>
                        </a:solidFill>
                        <a:effectLst/>
                        <a:latin typeface="+mn-lt"/>
                      </a:endParaRP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Asesora de Planeación/Secretaria General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980654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911"/>
          <p:cNvSpPr txBox="1"/>
          <p:nvPr/>
        </p:nvSpPr>
        <p:spPr>
          <a:xfrm>
            <a:off x="179512" y="466024"/>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Arial" charset="0"/>
                <a:ea typeface="Arial" charset="0"/>
                <a:cs typeface="Arial" charset="0"/>
              </a:rPr>
              <a:t>Dimensión: Gestión </a:t>
            </a:r>
            <a:r>
              <a:rPr lang="es-CO" altLang="es-CO" sz="2000" b="1" spc="95" dirty="0">
                <a:solidFill>
                  <a:srgbClr val="B6004B"/>
                </a:solidFill>
                <a:latin typeface="Arial" charset="0"/>
                <a:ea typeface="Arial" charset="0"/>
                <a:cs typeface="Arial" charset="0"/>
              </a:rPr>
              <a:t>con Valores para </a:t>
            </a:r>
            <a:r>
              <a:rPr lang="es-CO" altLang="es-CO" sz="2000" b="1" spc="95" dirty="0" smtClean="0">
                <a:solidFill>
                  <a:srgbClr val="B6004B"/>
                </a:solidFill>
                <a:latin typeface="Arial" charset="0"/>
                <a:ea typeface="Arial" charset="0"/>
                <a:cs typeface="Arial" charset="0"/>
              </a:rPr>
              <a:t>Resultados - IGAC</a:t>
            </a:r>
            <a:endParaRPr lang="da-DK" sz="2000" b="1" spc="95" dirty="0">
              <a:solidFill>
                <a:srgbClr val="B6004B"/>
              </a:solidFill>
              <a:latin typeface="Arial" charset="0"/>
              <a:ea typeface="Arial" charset="0"/>
              <a:cs typeface="Arial" charset="0"/>
            </a:endParaRPr>
          </a:p>
        </p:txBody>
      </p:sp>
      <p:cxnSp>
        <p:nvCxnSpPr>
          <p:cNvPr id="4" name="3 Conector recto"/>
          <p:cNvCxnSpPr/>
          <p:nvPr/>
        </p:nvCxnSpPr>
        <p:spPr>
          <a:xfrm>
            <a:off x="215516" y="773801"/>
            <a:ext cx="8784976" cy="19456"/>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graphicFrame>
        <p:nvGraphicFramePr>
          <p:cNvPr id="5" name="4 Tabla"/>
          <p:cNvGraphicFramePr>
            <a:graphicFrameLocks noGrp="1"/>
          </p:cNvGraphicFramePr>
          <p:nvPr>
            <p:extLst>
              <p:ext uri="{D42A27DB-BD31-4B8C-83A1-F6EECF244321}">
                <p14:modId xmlns:p14="http://schemas.microsoft.com/office/powerpoint/2010/main" val="3896705850"/>
              </p:ext>
            </p:extLst>
          </p:nvPr>
        </p:nvGraphicFramePr>
        <p:xfrm>
          <a:off x="179512" y="846307"/>
          <a:ext cx="8784976" cy="3956942"/>
        </p:xfrm>
        <a:graphic>
          <a:graphicData uri="http://schemas.openxmlformats.org/drawingml/2006/table">
            <a:tbl>
              <a:tblPr/>
              <a:tblGrid>
                <a:gridCol w="1080120">
                  <a:extLst>
                    <a:ext uri="{9D8B030D-6E8A-4147-A177-3AD203B41FA5}">
                      <a16:colId xmlns="" xmlns:a16="http://schemas.microsoft.com/office/drawing/2014/main" val="20000"/>
                    </a:ext>
                  </a:extLst>
                </a:gridCol>
                <a:gridCol w="1008112">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648072">
                  <a:extLst>
                    <a:ext uri="{9D8B030D-6E8A-4147-A177-3AD203B41FA5}">
                      <a16:colId xmlns="" xmlns:a16="http://schemas.microsoft.com/office/drawing/2014/main" val="20003"/>
                    </a:ext>
                  </a:extLst>
                </a:gridCol>
                <a:gridCol w="3870725">
                  <a:extLst>
                    <a:ext uri="{9D8B030D-6E8A-4147-A177-3AD203B41FA5}">
                      <a16:colId xmlns="" xmlns:a16="http://schemas.microsoft.com/office/drawing/2014/main" val="20004"/>
                    </a:ext>
                  </a:extLst>
                </a:gridCol>
                <a:gridCol w="623282">
                  <a:extLst>
                    <a:ext uri="{9D8B030D-6E8A-4147-A177-3AD203B41FA5}">
                      <a16:colId xmlns="" xmlns:a16="http://schemas.microsoft.com/office/drawing/2014/main" val="20005"/>
                    </a:ext>
                  </a:extLst>
                </a:gridCol>
                <a:gridCol w="906593">
                  <a:extLst>
                    <a:ext uri="{9D8B030D-6E8A-4147-A177-3AD203B41FA5}">
                      <a16:colId xmlns="" xmlns:a16="http://schemas.microsoft.com/office/drawing/2014/main" val="20006"/>
                    </a:ext>
                  </a:extLst>
                </a:gridCol>
              </a:tblGrid>
              <a:tr h="535021">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2935226">
                <a:tc>
                  <a:txBody>
                    <a:bodyPr/>
                    <a:lstStyle/>
                    <a:p>
                      <a:pPr algn="ctr" fontAlgn="ctr"/>
                      <a:r>
                        <a:rPr lang="es-CO" sz="900" b="0" i="0" u="none" strike="noStrike" dirty="0" smtClean="0">
                          <a:solidFill>
                            <a:srgbClr val="000000"/>
                          </a:solidFill>
                          <a:effectLst/>
                          <a:latin typeface="+mn-lt"/>
                        </a:rPr>
                        <a:t>Dar </a:t>
                      </a:r>
                      <a:r>
                        <a:rPr lang="es-CO" sz="900" b="0" i="0" u="none" strike="noStrike" dirty="0">
                          <a:solidFill>
                            <a:srgbClr val="000000"/>
                          </a:solidFill>
                          <a:effectLst/>
                          <a:latin typeface="+mn-lt"/>
                        </a:rPr>
                        <a:t>cumplimiento a la política de Gobierno en Línea y de servicio al ciudadano.</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Porcentaje de avance del Plan Anticorrupción y de Atención al Ciudadano</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93%</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93%</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30" b="0" i="0" u="none" strike="noStrike" dirty="0" smtClean="0">
                          <a:solidFill>
                            <a:srgbClr val="000000"/>
                          </a:solidFill>
                          <a:effectLst/>
                          <a:latin typeface="+mn-lt"/>
                        </a:rPr>
                        <a:t>Finalizando el año  el Plan Anticorrupción avanzó en un </a:t>
                      </a:r>
                      <a:r>
                        <a:rPr lang="es-CO" sz="830" b="1" i="0" u="none" strike="noStrike" dirty="0" smtClean="0">
                          <a:solidFill>
                            <a:srgbClr val="000000"/>
                          </a:solidFill>
                          <a:effectLst/>
                          <a:latin typeface="+mn-lt"/>
                        </a:rPr>
                        <a:t>93%</a:t>
                      </a:r>
                      <a:r>
                        <a:rPr lang="es-CO" sz="830" b="0" i="0" u="none" strike="noStrike" dirty="0" smtClean="0">
                          <a:solidFill>
                            <a:srgbClr val="000000"/>
                          </a:solidFill>
                          <a:effectLst/>
                          <a:latin typeface="+mn-lt"/>
                        </a:rPr>
                        <a:t> en los siguientes componentes: Riesgos de corrupción el porcentaje de ejecución</a:t>
                      </a:r>
                      <a:r>
                        <a:rPr lang="es-CO" sz="830" b="0" i="0" u="none" strike="noStrike" baseline="0" dirty="0" smtClean="0">
                          <a:solidFill>
                            <a:srgbClr val="000000"/>
                          </a:solidFill>
                          <a:effectLst/>
                          <a:latin typeface="+mn-lt"/>
                        </a:rPr>
                        <a:t> de las metas fue </a:t>
                      </a:r>
                      <a:r>
                        <a:rPr lang="es-CO" sz="830" b="0" i="0" u="none" strike="noStrike" dirty="0" smtClean="0">
                          <a:solidFill>
                            <a:srgbClr val="000000"/>
                          </a:solidFill>
                          <a:effectLst/>
                          <a:latin typeface="+mn-lt"/>
                        </a:rPr>
                        <a:t>del </a:t>
                      </a:r>
                      <a:r>
                        <a:rPr lang="es-CO" sz="830" b="1" i="0" u="none" strike="noStrike" dirty="0" smtClean="0">
                          <a:solidFill>
                            <a:srgbClr val="000000"/>
                          </a:solidFill>
                          <a:effectLst/>
                          <a:latin typeface="+mn-lt"/>
                        </a:rPr>
                        <a:t>97,93%</a:t>
                      </a:r>
                      <a:r>
                        <a:rPr lang="es-CO" sz="830" b="0" i="0" u="none" strike="noStrike" dirty="0" smtClean="0">
                          <a:solidFill>
                            <a:srgbClr val="000000"/>
                          </a:solidFill>
                          <a:effectLst/>
                          <a:latin typeface="+mn-lt"/>
                        </a:rPr>
                        <a:t>; La entidad implementó la Estrategia de Racionalización de trámites para la vigencia 2018 que reducirán tiempos y pasos para el cliente, convirtiéndolos en trámites totalmente en línea.  Respecto a rendición de cuentas la ejecución fue del </a:t>
                      </a:r>
                      <a:r>
                        <a:rPr lang="es-CO" sz="830" b="1" i="0" u="none" strike="noStrike" dirty="0" smtClean="0">
                          <a:solidFill>
                            <a:srgbClr val="000000"/>
                          </a:solidFill>
                          <a:effectLst/>
                          <a:latin typeface="+mn-lt"/>
                        </a:rPr>
                        <a:t>100% </a:t>
                      </a:r>
                      <a:r>
                        <a:rPr lang="es-CO" sz="830" b="0" i="0" u="none" strike="noStrike" dirty="0" smtClean="0">
                          <a:solidFill>
                            <a:srgbClr val="000000"/>
                          </a:solidFill>
                          <a:effectLst/>
                          <a:latin typeface="+mn-lt"/>
                        </a:rPr>
                        <a:t>resaltando actividades como participación en ferias y eventos, publicación de todos los informes de gestión, audiencia publica de rendición de cuentas en Pereira, socialización y divulgación de todos los temas misionales. Acciones de dialogo generadas a través de las redes sociales del IGAC relacionadas con los contenidos publicados y socializados.  Rendición de cuentas permanente a través de la publicación de información y contenidos temáticos relacionados con la gestión del IGAC en las redes sociales, página web institucional e IGACNET; en el componente mecanismos para mejorar la atención al ciudadano también se logró un 100% en la meta propuesta con las principales actividades como son: Dotación de plataforma tecnológica para el funcionamiento del centro de relevo en direcciones territoriales, implementación de servicios de interoperabilidad con las entidades del gobierno, realización de capacitaciones a las dependencias, GIT, o áreas del Instituto que tengan a su cargo elaborar respuestas a las solicitudes de acceso a la información pública, que permitan generar estándares del contenido y oportunidad en las respuestas a las solicitudes de información. Se identificó la información institucional de interés a los ciudadanos o grupos de interés, adicional a la mínima requerida por la normatividad vigente. Se realizaron capacitaciones a las dependencias, GIT, o áreas del Instituto que tienen a su cargo la elaboración de respuestas a las solicitudes de acceso a la información pública, que permitan generar estándares del contenido y oportunidad en las respuestas a las solicitudes de información.</a:t>
                      </a:r>
                      <a:r>
                        <a:rPr lang="es-CO" sz="830" b="0" i="0" u="none" strike="noStrike" dirty="0">
                          <a:solidFill>
                            <a:srgbClr val="000000"/>
                          </a:solidFill>
                          <a:effectLst/>
                          <a:latin typeface="+mn-lt"/>
                        </a:rPr>
                        <a:t/>
                      </a:r>
                      <a:br>
                        <a:rPr lang="es-CO" sz="830" b="0" i="0" u="none" strike="noStrike" dirty="0">
                          <a:solidFill>
                            <a:srgbClr val="000000"/>
                          </a:solidFill>
                          <a:effectLst/>
                          <a:latin typeface="+mn-lt"/>
                        </a:rPr>
                      </a:br>
                      <a:endParaRPr lang="es-CO" sz="830" b="0" i="0" u="none" strike="noStrike" dirty="0">
                        <a:solidFill>
                          <a:srgbClr val="000000"/>
                        </a:solidFill>
                        <a:effectLst/>
                        <a:latin typeface="+mn-lt"/>
                      </a:endParaRP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Asesora de Planeación/Secretaria General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970695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197785"/>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object 911"/>
          <p:cNvSpPr txBox="1"/>
          <p:nvPr/>
        </p:nvSpPr>
        <p:spPr>
          <a:xfrm>
            <a:off x="179512" y="890008"/>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Gestión </a:t>
            </a:r>
            <a:r>
              <a:rPr lang="es-CO" altLang="es-CO" sz="2000" b="1" spc="95" dirty="0">
                <a:solidFill>
                  <a:srgbClr val="B6004B"/>
                </a:solidFill>
                <a:latin typeface="+mj-lt"/>
                <a:ea typeface="Arial" charset="0"/>
                <a:cs typeface="Arial" charset="0"/>
              </a:rPr>
              <a:t>con Valores para </a:t>
            </a:r>
            <a:r>
              <a:rPr lang="es-CO" altLang="es-CO" sz="2000" b="1" spc="95" dirty="0" smtClean="0">
                <a:solidFill>
                  <a:srgbClr val="B6004B"/>
                </a:solidFill>
                <a:latin typeface="+mj-lt"/>
                <a:ea typeface="Arial" charset="0"/>
                <a:cs typeface="Arial" charset="0"/>
              </a:rPr>
              <a:t>Resultados - IGAC</a:t>
            </a:r>
            <a:endParaRPr lang="da-DK" sz="2000" b="1" spc="95" dirty="0">
              <a:solidFill>
                <a:srgbClr val="B6004B"/>
              </a:solidFill>
              <a:latin typeface="+mj-lt"/>
              <a:ea typeface="Arial" charset="0"/>
              <a:cs typeface="Arial" charset="0"/>
            </a:endParaRPr>
          </a:p>
        </p:txBody>
      </p:sp>
      <p:graphicFrame>
        <p:nvGraphicFramePr>
          <p:cNvPr id="31" name="33 Tabla"/>
          <p:cNvGraphicFramePr>
            <a:graphicFrameLocks noGrp="1"/>
          </p:cNvGraphicFramePr>
          <p:nvPr>
            <p:extLst>
              <p:ext uri="{D42A27DB-BD31-4B8C-83A1-F6EECF244321}">
                <p14:modId xmlns:p14="http://schemas.microsoft.com/office/powerpoint/2010/main" val="2206184740"/>
              </p:ext>
            </p:extLst>
          </p:nvPr>
        </p:nvGraphicFramePr>
        <p:xfrm>
          <a:off x="469792" y="1419622"/>
          <a:ext cx="8229600" cy="3216573"/>
        </p:xfrm>
        <a:graphic>
          <a:graphicData uri="http://schemas.openxmlformats.org/drawingml/2006/table">
            <a:tbl>
              <a:tblPr/>
              <a:tblGrid>
                <a:gridCol w="1365904">
                  <a:extLst>
                    <a:ext uri="{9D8B030D-6E8A-4147-A177-3AD203B41FA5}">
                      <a16:colId xmlns="" xmlns:a16="http://schemas.microsoft.com/office/drawing/2014/main" val="20000"/>
                    </a:ext>
                  </a:extLst>
                </a:gridCol>
                <a:gridCol w="1368152">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618771">
                  <a:extLst>
                    <a:ext uri="{9D8B030D-6E8A-4147-A177-3AD203B41FA5}">
                      <a16:colId xmlns="" xmlns:a16="http://schemas.microsoft.com/office/drawing/2014/main" val="20003"/>
                    </a:ext>
                  </a:extLst>
                </a:gridCol>
                <a:gridCol w="2795543">
                  <a:extLst>
                    <a:ext uri="{9D8B030D-6E8A-4147-A177-3AD203B41FA5}">
                      <a16:colId xmlns="" xmlns:a16="http://schemas.microsoft.com/office/drawing/2014/main" val="20004"/>
                    </a:ext>
                  </a:extLst>
                </a:gridCol>
                <a:gridCol w="583879">
                  <a:extLst>
                    <a:ext uri="{9D8B030D-6E8A-4147-A177-3AD203B41FA5}">
                      <a16:colId xmlns="" xmlns:a16="http://schemas.microsoft.com/office/drawing/2014/main" val="20005"/>
                    </a:ext>
                  </a:extLst>
                </a:gridCol>
                <a:gridCol w="849279">
                  <a:extLst>
                    <a:ext uri="{9D8B030D-6E8A-4147-A177-3AD203B41FA5}">
                      <a16:colId xmlns="" xmlns:a16="http://schemas.microsoft.com/office/drawing/2014/main" val="20006"/>
                    </a:ext>
                  </a:extLst>
                </a:gridCol>
              </a:tblGrid>
              <a:tr h="648072">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Meta 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856167">
                <a:tc>
                  <a:txBody>
                    <a:bodyPr/>
                    <a:lstStyle/>
                    <a:p>
                      <a:pPr algn="ctr" fontAlgn="ctr"/>
                      <a:r>
                        <a:rPr lang="es-CO" sz="900" b="0" i="0" u="none" strike="noStrike" dirty="0">
                          <a:solidFill>
                            <a:srgbClr val="000000"/>
                          </a:solidFill>
                          <a:effectLst/>
                          <a:latin typeface="+mn-lt"/>
                        </a:rPr>
                        <a:t>Adoptar nuevos mecanismos de recaudo disponibles en el mercado para agilizar los trámites.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Recaudo de ingresos por convenios</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50%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50%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900" b="0" i="0" u="none" strike="noStrike" dirty="0" smtClean="0">
                          <a:solidFill>
                            <a:srgbClr val="000000"/>
                          </a:solidFill>
                          <a:effectLst/>
                          <a:latin typeface="+mn-lt"/>
                        </a:rPr>
                        <a:t>A 31 de diciembre no se alcanzó la meta de recaudo de ingresos por convenios, de $37.924.436.467. </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de Planeación /Subdirecciones/Jefes de Oficina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856167">
                <a:tc>
                  <a:txBody>
                    <a:bodyPr/>
                    <a:lstStyle/>
                    <a:p>
                      <a:pPr algn="ctr" fontAlgn="ctr"/>
                      <a:r>
                        <a:rPr lang="es-CO" sz="900" b="0" i="0" u="none" strike="noStrike" dirty="0">
                          <a:solidFill>
                            <a:srgbClr val="000000"/>
                          </a:solidFill>
                          <a:effectLst/>
                          <a:latin typeface="+mn-lt"/>
                        </a:rPr>
                        <a:t>Adoptar nuevos mecanismos de recaudo disponibles en el mercado para agilizar los trámites.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Ejecución de manera óptima de los recursos del presupuesto por obligaciones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91%</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95%</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b"/>
                      <a:r>
                        <a:rPr lang="es-CO" sz="900" b="0" i="0" u="none" strike="noStrike" dirty="0" smtClean="0">
                          <a:solidFill>
                            <a:srgbClr val="000000"/>
                          </a:solidFill>
                          <a:effectLst/>
                          <a:latin typeface="+mn-lt"/>
                        </a:rPr>
                        <a:t>De conformidad con los resultados a Diciembre 31 la meta de obligaciones al cierre de vigencia era del 95,64% y se obtuvo una ejecución del 87,10% lo cual indica un cumplimiento del 91,0%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96%</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de Planeación /Subdirecciones/Jefes de Oficina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856167">
                <a:tc>
                  <a:txBody>
                    <a:bodyPr/>
                    <a:lstStyle/>
                    <a:p>
                      <a:pPr algn="ctr" fontAlgn="ctr"/>
                      <a:r>
                        <a:rPr lang="es-CO" sz="900" b="0" i="0" u="none" strike="noStrike" dirty="0">
                          <a:solidFill>
                            <a:srgbClr val="000000"/>
                          </a:solidFill>
                          <a:effectLst/>
                          <a:latin typeface="+mn-lt"/>
                        </a:rPr>
                        <a:t>Diseñar y dinamizar la oferta de</a:t>
                      </a:r>
                      <a:br>
                        <a:rPr lang="es-CO" sz="900" b="0" i="0" u="none" strike="noStrike" dirty="0">
                          <a:solidFill>
                            <a:srgbClr val="000000"/>
                          </a:solidFill>
                          <a:effectLst/>
                          <a:latin typeface="+mn-lt"/>
                        </a:rPr>
                      </a:br>
                      <a:r>
                        <a:rPr lang="es-CO" sz="900" b="0" i="0" u="none" strike="noStrike" dirty="0">
                          <a:solidFill>
                            <a:srgbClr val="000000"/>
                          </a:solidFill>
                          <a:effectLst/>
                          <a:latin typeface="+mn-lt"/>
                        </a:rPr>
                        <a:t>productos y servicios del</a:t>
                      </a:r>
                      <a:br>
                        <a:rPr lang="es-CO" sz="900" b="0" i="0" u="none" strike="noStrike" dirty="0">
                          <a:solidFill>
                            <a:srgbClr val="000000"/>
                          </a:solidFill>
                          <a:effectLst/>
                          <a:latin typeface="+mn-lt"/>
                        </a:rPr>
                      </a:br>
                      <a:r>
                        <a:rPr lang="es-CO" sz="900" b="0" i="0" u="none" strike="noStrike" dirty="0">
                          <a:solidFill>
                            <a:srgbClr val="000000"/>
                          </a:solidFill>
                          <a:effectLst/>
                          <a:latin typeface="+mn-lt"/>
                        </a:rPr>
                        <a:t>portafolio institucional</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Ejecución de manera óptima de los recursos del presupuesto por compromisos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95%</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97%</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900" b="0" i="0" u="none" strike="noStrike" dirty="0" smtClean="0">
                          <a:solidFill>
                            <a:srgbClr val="000000"/>
                          </a:solidFill>
                          <a:effectLst/>
                          <a:latin typeface="+mn-lt"/>
                        </a:rPr>
                        <a:t>De acuerdo con los resultados a Diciembre 31-2018 la meta de compromisos al cierre de vigencia fue de 97,6%.</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98%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de Planeación /Subdirecciones/Jefes de Oficina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916639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object 911"/>
          <p:cNvSpPr txBox="1"/>
          <p:nvPr/>
        </p:nvSpPr>
        <p:spPr>
          <a:xfrm>
            <a:off x="179512" y="1001050"/>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Arial" charset="0"/>
                <a:ea typeface="Arial" charset="0"/>
                <a:cs typeface="Arial" charset="0"/>
              </a:rPr>
              <a:t>Dimensión: Gestión </a:t>
            </a:r>
            <a:r>
              <a:rPr lang="es-CO" altLang="es-CO" sz="2000" b="1" spc="95" dirty="0">
                <a:solidFill>
                  <a:srgbClr val="B6004B"/>
                </a:solidFill>
                <a:latin typeface="Arial" charset="0"/>
                <a:ea typeface="Arial" charset="0"/>
                <a:cs typeface="Arial" charset="0"/>
              </a:rPr>
              <a:t>con Valores para </a:t>
            </a:r>
            <a:r>
              <a:rPr lang="es-CO" altLang="es-CO" sz="2000" b="1" spc="95" dirty="0" smtClean="0">
                <a:solidFill>
                  <a:srgbClr val="B6004B"/>
                </a:solidFill>
                <a:latin typeface="Arial" charset="0"/>
                <a:ea typeface="Arial" charset="0"/>
                <a:cs typeface="Arial" charset="0"/>
              </a:rPr>
              <a:t>Resultados - IGAC</a:t>
            </a:r>
            <a:endParaRPr lang="da-DK" sz="2000" b="1" spc="95" dirty="0">
              <a:solidFill>
                <a:srgbClr val="B6004B"/>
              </a:solidFill>
              <a:latin typeface="Arial" charset="0"/>
              <a:ea typeface="Arial" charset="0"/>
              <a:cs typeface="Arial" charset="0"/>
            </a:endParaRPr>
          </a:p>
        </p:txBody>
      </p:sp>
      <p:graphicFrame>
        <p:nvGraphicFramePr>
          <p:cNvPr id="31" name="33 Tabla"/>
          <p:cNvGraphicFramePr>
            <a:graphicFrameLocks noGrp="1"/>
          </p:cNvGraphicFramePr>
          <p:nvPr>
            <p:extLst>
              <p:ext uri="{D42A27DB-BD31-4B8C-83A1-F6EECF244321}">
                <p14:modId xmlns:p14="http://schemas.microsoft.com/office/powerpoint/2010/main" val="375268079"/>
              </p:ext>
            </p:extLst>
          </p:nvPr>
        </p:nvGraphicFramePr>
        <p:xfrm>
          <a:off x="476493" y="1614291"/>
          <a:ext cx="8229600" cy="3122301"/>
        </p:xfrm>
        <a:graphic>
          <a:graphicData uri="http://schemas.openxmlformats.org/drawingml/2006/table">
            <a:tbl>
              <a:tblPr/>
              <a:tblGrid>
                <a:gridCol w="1641031">
                  <a:extLst>
                    <a:ext uri="{9D8B030D-6E8A-4147-A177-3AD203B41FA5}">
                      <a16:colId xmlns="" xmlns:a16="http://schemas.microsoft.com/office/drawing/2014/main" val="20000"/>
                    </a:ext>
                  </a:extLst>
                </a:gridCol>
                <a:gridCol w="1080120">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631676">
                  <a:extLst>
                    <a:ext uri="{9D8B030D-6E8A-4147-A177-3AD203B41FA5}">
                      <a16:colId xmlns="" xmlns:a16="http://schemas.microsoft.com/office/drawing/2014/main" val="20003"/>
                    </a:ext>
                  </a:extLst>
                </a:gridCol>
                <a:gridCol w="2795543">
                  <a:extLst>
                    <a:ext uri="{9D8B030D-6E8A-4147-A177-3AD203B41FA5}">
                      <a16:colId xmlns="" xmlns:a16="http://schemas.microsoft.com/office/drawing/2014/main" val="20004"/>
                    </a:ext>
                  </a:extLst>
                </a:gridCol>
                <a:gridCol w="583879">
                  <a:extLst>
                    <a:ext uri="{9D8B030D-6E8A-4147-A177-3AD203B41FA5}">
                      <a16:colId xmlns="" xmlns:a16="http://schemas.microsoft.com/office/drawing/2014/main" val="20005"/>
                    </a:ext>
                  </a:extLst>
                </a:gridCol>
                <a:gridCol w="849279">
                  <a:extLst>
                    <a:ext uri="{9D8B030D-6E8A-4147-A177-3AD203B41FA5}">
                      <a16:colId xmlns="" xmlns:a16="http://schemas.microsoft.com/office/drawing/2014/main" val="20006"/>
                    </a:ext>
                  </a:extLst>
                </a:gridCol>
              </a:tblGrid>
              <a:tr h="546382">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2575919">
                <a:tc>
                  <a:txBody>
                    <a:bodyPr/>
                    <a:lstStyle/>
                    <a:p>
                      <a:pPr algn="ctr" fontAlgn="ctr"/>
                      <a:r>
                        <a:rPr lang="es-CO" sz="900" b="0" i="0" u="none" strike="noStrike" dirty="0">
                          <a:solidFill>
                            <a:srgbClr val="000000"/>
                          </a:solidFill>
                          <a:effectLst/>
                          <a:latin typeface="+mn-lt"/>
                        </a:rPr>
                        <a:t>Diseñar y dinamizar la oferta de</a:t>
                      </a:r>
                      <a:br>
                        <a:rPr lang="es-CO" sz="900" b="0" i="0" u="none" strike="noStrike" dirty="0">
                          <a:solidFill>
                            <a:srgbClr val="000000"/>
                          </a:solidFill>
                          <a:effectLst/>
                          <a:latin typeface="+mn-lt"/>
                        </a:rPr>
                      </a:br>
                      <a:r>
                        <a:rPr lang="es-CO" sz="900" b="0" i="0" u="none" strike="noStrike" dirty="0">
                          <a:solidFill>
                            <a:srgbClr val="000000"/>
                          </a:solidFill>
                          <a:effectLst/>
                          <a:latin typeface="+mn-lt"/>
                        </a:rPr>
                        <a:t>productos y servicios del</a:t>
                      </a:r>
                      <a:br>
                        <a:rPr lang="es-CO" sz="900" b="0" i="0" u="none" strike="noStrike" dirty="0">
                          <a:solidFill>
                            <a:srgbClr val="000000"/>
                          </a:solidFill>
                          <a:effectLst/>
                          <a:latin typeface="+mn-lt"/>
                        </a:rPr>
                      </a:br>
                      <a:r>
                        <a:rPr lang="es-CO" sz="900" b="0" i="0" u="none" strike="noStrike" dirty="0">
                          <a:solidFill>
                            <a:srgbClr val="000000"/>
                          </a:solidFill>
                          <a:effectLst/>
                          <a:latin typeface="+mn-lt"/>
                        </a:rPr>
                        <a:t>portafolio institucional</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Ejecución del plan de mercadeo</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900" b="0" i="0" u="none" strike="noStrike" dirty="0" smtClean="0">
                          <a:solidFill>
                            <a:srgbClr val="000000"/>
                          </a:solidFill>
                          <a:effectLst/>
                          <a:latin typeface="+mn-lt"/>
                        </a:rPr>
                        <a:t>Al cierre de 2018</a:t>
                      </a:r>
                      <a:r>
                        <a:rPr lang="es-CO" sz="900" b="0" i="0" u="none" strike="noStrike" baseline="0" dirty="0" smtClean="0">
                          <a:solidFill>
                            <a:srgbClr val="000000"/>
                          </a:solidFill>
                          <a:effectLst/>
                          <a:latin typeface="+mn-lt"/>
                        </a:rPr>
                        <a:t> </a:t>
                      </a:r>
                      <a:r>
                        <a:rPr lang="es-CO" sz="900" b="0" i="0" u="none" strike="noStrike" dirty="0" smtClean="0">
                          <a:solidFill>
                            <a:srgbClr val="000000"/>
                          </a:solidFill>
                          <a:effectLst/>
                          <a:latin typeface="+mn-lt"/>
                        </a:rPr>
                        <a:t>se tuvo un avance en la Implementación del plan de Mercadeo de </a:t>
                      </a:r>
                      <a:r>
                        <a:rPr lang="es-CO" sz="900" b="1" i="0" u="none" strike="noStrike" dirty="0" smtClean="0">
                          <a:solidFill>
                            <a:srgbClr val="000000"/>
                          </a:solidFill>
                          <a:effectLst/>
                          <a:latin typeface="+mn-lt"/>
                        </a:rPr>
                        <a:t>100%, </a:t>
                      </a:r>
                      <a:r>
                        <a:rPr lang="es-CO" sz="900" b="0" i="0" u="none" strike="noStrike" dirty="0" smtClean="0">
                          <a:solidFill>
                            <a:srgbClr val="000000"/>
                          </a:solidFill>
                          <a:effectLst/>
                          <a:latin typeface="+mn-lt"/>
                        </a:rPr>
                        <a:t>dentro de los  resultados más significativos están las actividades encaminadas a difundir los productos y servicios de la entidad con un alcance de  610 usuarios que visitaron el catalogo virtual,  se  atendieron 1463 usuarios para diferentes servicio de la biblioteca visitas comerciales, ejecución del programa al "colegio con Agustín" en colegios públicos del país con la entrega de 1000 cartillas pedagógicas, desarrollo de visitas guiadas en los museos de la entidad, se realizaron  11 convenios interbibliotecarios con empresas y universidades del país y  9 enlaces con Entidades  Internacionales,  avance en temas de mercadeo digital como el CRM (Customer Relatiónship Management), y la tienda virtual así como el cumplimiento de ingresos por venta de bienes y servicios del  100% con respecto a la meta de ventas proyectada para el periodo. </a:t>
                      </a:r>
                      <a:endParaRPr lang="es-CO" sz="900" b="0" i="0" u="none" strike="noStrike" dirty="0">
                        <a:solidFill>
                          <a:srgbClr val="000000"/>
                        </a:solidFill>
                        <a:effectLst/>
                        <a:latin typeface="+mn-lt"/>
                      </a:endParaRP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Difusión y Mercadeo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894666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59093" y="1181484"/>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object 911"/>
          <p:cNvSpPr txBox="1"/>
          <p:nvPr/>
        </p:nvSpPr>
        <p:spPr>
          <a:xfrm>
            <a:off x="130604" y="862697"/>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Gestión </a:t>
            </a:r>
            <a:r>
              <a:rPr lang="es-CO" altLang="es-CO" sz="2000" b="1" spc="95" dirty="0">
                <a:solidFill>
                  <a:srgbClr val="B6004B"/>
                </a:solidFill>
                <a:latin typeface="+mj-lt"/>
                <a:ea typeface="Arial" charset="0"/>
                <a:cs typeface="Arial" charset="0"/>
              </a:rPr>
              <a:t>con Valores para </a:t>
            </a:r>
            <a:r>
              <a:rPr lang="es-CO" altLang="es-CO" sz="2000" b="1" spc="95" dirty="0" smtClean="0">
                <a:solidFill>
                  <a:srgbClr val="B6004B"/>
                </a:solidFill>
                <a:latin typeface="+mj-lt"/>
                <a:ea typeface="Arial" charset="0"/>
                <a:cs typeface="Arial" charset="0"/>
              </a:rPr>
              <a:t>Resultados - IGAC</a:t>
            </a:r>
            <a:endParaRPr lang="da-DK" sz="2000" b="1" spc="95" dirty="0">
              <a:solidFill>
                <a:srgbClr val="B6004B"/>
              </a:solidFill>
              <a:latin typeface="+mj-lt"/>
              <a:ea typeface="Arial" charset="0"/>
              <a:cs typeface="Arial" charset="0"/>
            </a:endParaRPr>
          </a:p>
        </p:txBody>
      </p:sp>
      <p:graphicFrame>
        <p:nvGraphicFramePr>
          <p:cNvPr id="31" name="33 Tabla"/>
          <p:cNvGraphicFramePr>
            <a:graphicFrameLocks noGrp="1"/>
          </p:cNvGraphicFramePr>
          <p:nvPr>
            <p:extLst>
              <p:ext uri="{D42A27DB-BD31-4B8C-83A1-F6EECF244321}">
                <p14:modId xmlns:p14="http://schemas.microsoft.com/office/powerpoint/2010/main" val="2929959285"/>
              </p:ext>
            </p:extLst>
          </p:nvPr>
        </p:nvGraphicFramePr>
        <p:xfrm>
          <a:off x="449816" y="1330568"/>
          <a:ext cx="8229600" cy="3369448"/>
        </p:xfrm>
        <a:graphic>
          <a:graphicData uri="http://schemas.openxmlformats.org/drawingml/2006/table">
            <a:tbl>
              <a:tblPr/>
              <a:tblGrid>
                <a:gridCol w="1497015">
                  <a:extLst>
                    <a:ext uri="{9D8B030D-6E8A-4147-A177-3AD203B41FA5}">
                      <a16:colId xmlns="" xmlns:a16="http://schemas.microsoft.com/office/drawing/2014/main" val="20000"/>
                    </a:ext>
                  </a:extLst>
                </a:gridCol>
                <a:gridCol w="1224136">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648072">
                  <a:extLst>
                    <a:ext uri="{9D8B030D-6E8A-4147-A177-3AD203B41FA5}">
                      <a16:colId xmlns="" xmlns:a16="http://schemas.microsoft.com/office/drawing/2014/main" val="20003"/>
                    </a:ext>
                  </a:extLst>
                </a:gridCol>
                <a:gridCol w="2779147">
                  <a:extLst>
                    <a:ext uri="{9D8B030D-6E8A-4147-A177-3AD203B41FA5}">
                      <a16:colId xmlns="" xmlns:a16="http://schemas.microsoft.com/office/drawing/2014/main" val="20004"/>
                    </a:ext>
                  </a:extLst>
                </a:gridCol>
                <a:gridCol w="583879">
                  <a:extLst>
                    <a:ext uri="{9D8B030D-6E8A-4147-A177-3AD203B41FA5}">
                      <a16:colId xmlns="" xmlns:a16="http://schemas.microsoft.com/office/drawing/2014/main" val="20005"/>
                    </a:ext>
                  </a:extLst>
                </a:gridCol>
                <a:gridCol w="849279">
                  <a:extLst>
                    <a:ext uri="{9D8B030D-6E8A-4147-A177-3AD203B41FA5}">
                      <a16:colId xmlns="" xmlns:a16="http://schemas.microsoft.com/office/drawing/2014/main" val="20006"/>
                    </a:ext>
                  </a:extLst>
                </a:gridCol>
              </a:tblGrid>
              <a:tr h="504726">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Avance 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2864722">
                <a:tc>
                  <a:txBody>
                    <a:bodyPr/>
                    <a:lstStyle/>
                    <a:p>
                      <a:pPr algn="ctr" fontAlgn="ctr"/>
                      <a:r>
                        <a:rPr lang="es-CO" sz="900" b="0" i="0" u="none" strike="noStrike" dirty="0">
                          <a:solidFill>
                            <a:srgbClr val="000000"/>
                          </a:solidFill>
                          <a:effectLst/>
                          <a:latin typeface="+mn-lt"/>
                        </a:rPr>
                        <a:t>Diseñar y dinamizar la oferta </a:t>
                      </a:r>
                      <a:r>
                        <a:rPr lang="es-CO" sz="900" b="0" i="0" u="none" strike="noStrike" dirty="0" smtClean="0">
                          <a:solidFill>
                            <a:srgbClr val="000000"/>
                          </a:solidFill>
                          <a:effectLst/>
                          <a:latin typeface="+mn-lt"/>
                        </a:rPr>
                        <a:t>de productos </a:t>
                      </a:r>
                      <a:r>
                        <a:rPr lang="es-CO" sz="900" b="0" i="0" u="none" strike="noStrike" dirty="0">
                          <a:solidFill>
                            <a:srgbClr val="000000"/>
                          </a:solidFill>
                          <a:effectLst/>
                          <a:latin typeface="+mn-lt"/>
                        </a:rPr>
                        <a:t>y servicios del</a:t>
                      </a:r>
                      <a:br>
                        <a:rPr lang="es-CO" sz="900" b="0" i="0" u="none" strike="noStrike" dirty="0">
                          <a:solidFill>
                            <a:srgbClr val="000000"/>
                          </a:solidFill>
                          <a:effectLst/>
                          <a:latin typeface="+mn-lt"/>
                        </a:rPr>
                      </a:br>
                      <a:r>
                        <a:rPr lang="es-CO" sz="900" b="0" i="0" u="none" strike="noStrike" dirty="0">
                          <a:solidFill>
                            <a:srgbClr val="000000"/>
                          </a:solidFill>
                          <a:effectLst/>
                          <a:latin typeface="+mn-lt"/>
                        </a:rPr>
                        <a:t>portafolio institucional</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Desarrollo y puesta en marcha de una plataforma tecnológica que permita el seguimiento a la gestión </a:t>
                      </a:r>
                      <a:r>
                        <a:rPr lang="es-CO" sz="900" b="0" i="0" u="none" strike="noStrike" dirty="0" smtClean="0">
                          <a:solidFill>
                            <a:srgbClr val="000000"/>
                          </a:solidFill>
                          <a:effectLst/>
                          <a:latin typeface="+mn-lt"/>
                        </a:rPr>
                        <a:t>institucional</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23%</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92%</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endParaRPr lang="es-CO" sz="900" b="0" i="0" u="none" strike="noStrike" dirty="0" smtClean="0">
                        <a:solidFill>
                          <a:srgbClr val="000000"/>
                        </a:solidFill>
                        <a:effectLst/>
                        <a:latin typeface="+mn-lt"/>
                      </a:endParaRPr>
                    </a:p>
                    <a:p>
                      <a:pPr algn="just" fontAlgn="t"/>
                      <a:r>
                        <a:rPr lang="es-CO" sz="900" b="0" i="0" u="none" strike="noStrike" dirty="0" smtClean="0">
                          <a:solidFill>
                            <a:srgbClr val="000000"/>
                          </a:solidFill>
                          <a:effectLst/>
                          <a:latin typeface="+mn-lt"/>
                        </a:rPr>
                        <a:t>Al cierre del año y en virtud del contrato 20257 de 2017 entre el IGAC y la firma ITS Soluciones Estratégicas SAS, se priorizaron 636 horas para mejorar los módulos de Indicadores, Planes y Proyectos, Acciones de mejoramiento, Riesgos, Gestión ambiental, Seguridad y salud en el trabajo, Auditorias, Portal, Administración, Revisión por la Dirección, Calibración y control de equipos, Documentos y Producto no conforme.  Al periodo se probó el sistema con todos los ajustes solicitados a la firma ITS  y se logró cargar 18 de los 20 procesos del Plan de Acción Anual 2018, se establecieron 2 indicadores a nivel territorial como son las ventas por bienes y servicios y las obligaciones presupuestales faltando por cargar algunos indicadores de los módulos de planes y proyectos e indicadores los cuales se registraran en el 2019. </a:t>
                      </a: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25%</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O" sz="900" b="0" i="0" u="none" strike="noStrike" dirty="0">
                          <a:solidFill>
                            <a:srgbClr val="000000"/>
                          </a:solidFill>
                          <a:effectLst/>
                          <a:latin typeface="+mn-lt"/>
                        </a:rPr>
                        <a:t>Oficina Asesora de Planeación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469196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273208"/>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33 CuadroTexto"/>
          <p:cNvSpPr txBox="1"/>
          <p:nvPr/>
        </p:nvSpPr>
        <p:spPr>
          <a:xfrm>
            <a:off x="755576" y="918250"/>
            <a:ext cx="6984776" cy="400110"/>
          </a:xfrm>
          <a:prstGeom prst="rect">
            <a:avLst/>
          </a:prstGeom>
          <a:noFill/>
        </p:spPr>
        <p:txBody>
          <a:bodyPr wrap="square" rtlCol="0">
            <a:spAutoFit/>
          </a:bodyPr>
          <a:lstStyle/>
          <a:p>
            <a:r>
              <a:rPr lang="es-CO" sz="2000" b="1" spc="95" dirty="0">
                <a:solidFill>
                  <a:srgbClr val="B6004B"/>
                </a:solidFill>
                <a:latin typeface="Arial" charset="0"/>
                <a:ea typeface="Arial" charset="0"/>
                <a:cs typeface="Arial" charset="0"/>
              </a:rPr>
              <a:t>Dimensión: Información y Comunicación - IGAC</a:t>
            </a:r>
          </a:p>
        </p:txBody>
      </p:sp>
      <p:graphicFrame>
        <p:nvGraphicFramePr>
          <p:cNvPr id="31" name="36 Tabla"/>
          <p:cNvGraphicFramePr>
            <a:graphicFrameLocks noGrp="1"/>
          </p:cNvGraphicFramePr>
          <p:nvPr>
            <p:extLst>
              <p:ext uri="{D42A27DB-BD31-4B8C-83A1-F6EECF244321}">
                <p14:modId xmlns:p14="http://schemas.microsoft.com/office/powerpoint/2010/main" val="3947988181"/>
              </p:ext>
            </p:extLst>
          </p:nvPr>
        </p:nvGraphicFramePr>
        <p:xfrm>
          <a:off x="323529" y="1351943"/>
          <a:ext cx="8597986" cy="3634635"/>
        </p:xfrm>
        <a:graphic>
          <a:graphicData uri="http://schemas.openxmlformats.org/drawingml/2006/table">
            <a:tbl>
              <a:tblPr/>
              <a:tblGrid>
                <a:gridCol w="1303830">
                  <a:extLst>
                    <a:ext uri="{9D8B030D-6E8A-4147-A177-3AD203B41FA5}">
                      <a16:colId xmlns="" xmlns:a16="http://schemas.microsoft.com/office/drawing/2014/main" val="20000"/>
                    </a:ext>
                  </a:extLst>
                </a:gridCol>
                <a:gridCol w="902776">
                  <a:extLst>
                    <a:ext uri="{9D8B030D-6E8A-4147-A177-3AD203B41FA5}">
                      <a16:colId xmlns="" xmlns:a16="http://schemas.microsoft.com/office/drawing/2014/main" val="20001"/>
                    </a:ext>
                  </a:extLst>
                </a:gridCol>
                <a:gridCol w="752313">
                  <a:extLst>
                    <a:ext uri="{9D8B030D-6E8A-4147-A177-3AD203B41FA5}">
                      <a16:colId xmlns="" xmlns:a16="http://schemas.microsoft.com/office/drawing/2014/main" val="20002"/>
                    </a:ext>
                  </a:extLst>
                </a:gridCol>
                <a:gridCol w="677082">
                  <a:extLst>
                    <a:ext uri="{9D8B030D-6E8A-4147-A177-3AD203B41FA5}">
                      <a16:colId xmlns="" xmlns:a16="http://schemas.microsoft.com/office/drawing/2014/main" val="20003"/>
                    </a:ext>
                  </a:extLst>
                </a:gridCol>
                <a:gridCol w="3464673">
                  <a:extLst>
                    <a:ext uri="{9D8B030D-6E8A-4147-A177-3AD203B41FA5}">
                      <a16:colId xmlns="" xmlns:a16="http://schemas.microsoft.com/office/drawing/2014/main" val="20004"/>
                    </a:ext>
                  </a:extLst>
                </a:gridCol>
                <a:gridCol w="610016">
                  <a:extLst>
                    <a:ext uri="{9D8B030D-6E8A-4147-A177-3AD203B41FA5}">
                      <a16:colId xmlns="" xmlns:a16="http://schemas.microsoft.com/office/drawing/2014/main" val="20005"/>
                    </a:ext>
                  </a:extLst>
                </a:gridCol>
                <a:gridCol w="887296">
                  <a:extLst>
                    <a:ext uri="{9D8B030D-6E8A-4147-A177-3AD203B41FA5}">
                      <a16:colId xmlns="" xmlns:a16="http://schemas.microsoft.com/office/drawing/2014/main" val="20006"/>
                    </a:ext>
                  </a:extLst>
                </a:gridCol>
              </a:tblGrid>
              <a:tr h="579998">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extLst>
                  <a:ext uri="{0D108BD9-81ED-4DB2-BD59-A6C34878D82A}">
                    <a16:rowId xmlns="" xmlns:a16="http://schemas.microsoft.com/office/drawing/2014/main" val="10000"/>
                  </a:ext>
                </a:extLst>
              </a:tr>
              <a:tr h="1869395">
                <a:tc>
                  <a:txBody>
                    <a:bodyPr/>
                    <a:lstStyle/>
                    <a:p>
                      <a:pPr algn="ctr" fontAlgn="ctr"/>
                      <a:r>
                        <a:rPr lang="es-CO" sz="900" b="0" i="0" u="none" strike="noStrike" dirty="0">
                          <a:solidFill>
                            <a:srgbClr val="000000"/>
                          </a:solidFill>
                          <a:effectLst/>
                          <a:latin typeface="+mn-lt"/>
                        </a:rPr>
                        <a:t>Dar cumplimiento a la política de Gobierno en Línea y de servicio al ciudadano.</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Participación en Ferias de servicio al ciudadano</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8</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00" b="0" i="0" u="none" strike="noStrike" dirty="0" smtClean="0">
                          <a:solidFill>
                            <a:srgbClr val="000000"/>
                          </a:solidFill>
                          <a:effectLst/>
                          <a:latin typeface="+mn-lt"/>
                        </a:rPr>
                        <a:t>El IGAC cumplió con la meta del año con la participación de los siguientes eventos: </a:t>
                      </a:r>
                    </a:p>
                    <a:p>
                      <a:pPr marL="228600" indent="-228600" algn="just" fontAlgn="t">
                        <a:buAutoNum type="arabicPeriod"/>
                      </a:pPr>
                      <a:r>
                        <a:rPr lang="es-CO" sz="800" b="0" i="0" u="none" strike="noStrike" dirty="0" smtClean="0">
                          <a:solidFill>
                            <a:srgbClr val="000000"/>
                          </a:solidFill>
                          <a:effectLst/>
                          <a:latin typeface="+mn-lt"/>
                        </a:rPr>
                        <a:t>Libro Características Geográficas de Norte de Santander en el mes de febrero. </a:t>
                      </a:r>
                    </a:p>
                    <a:p>
                      <a:pPr marL="228600" indent="-228600" algn="just" fontAlgn="t">
                        <a:buAutoNum type="arabicPeriod"/>
                      </a:pPr>
                      <a:r>
                        <a:rPr lang="es-CO" sz="800" b="0" i="0" u="none" strike="noStrike" dirty="0" smtClean="0">
                          <a:solidFill>
                            <a:srgbClr val="000000"/>
                          </a:solidFill>
                          <a:effectLst/>
                          <a:latin typeface="+mn-lt"/>
                        </a:rPr>
                        <a:t>Planificación del Ordenamiento Territorial de la Guajira en el mes de marzo. </a:t>
                      </a:r>
                    </a:p>
                    <a:p>
                      <a:pPr marL="228600" indent="-228600" algn="just" fontAlgn="t">
                        <a:buAutoNum type="arabicPeriod"/>
                      </a:pPr>
                      <a:r>
                        <a:rPr lang="es-CO" sz="800" b="0" i="0" u="none" strike="noStrike" dirty="0" smtClean="0">
                          <a:solidFill>
                            <a:srgbClr val="000000"/>
                          </a:solidFill>
                          <a:effectLst/>
                          <a:latin typeface="+mn-lt"/>
                        </a:rPr>
                        <a:t>31 Feria Internacional del Libro, la cual se llevo a cabo en las instalaciones de Corferias en el mes de abril.</a:t>
                      </a:r>
                    </a:p>
                    <a:p>
                      <a:pPr marL="228600" indent="-228600" algn="just" fontAlgn="t">
                        <a:buAutoNum type="arabicPeriod"/>
                      </a:pPr>
                      <a:r>
                        <a:rPr lang="es-CO" sz="800" b="0" i="0" u="none" strike="noStrike" dirty="0" smtClean="0">
                          <a:solidFill>
                            <a:srgbClr val="000000"/>
                          </a:solidFill>
                          <a:effectLst/>
                          <a:latin typeface="+mn-lt"/>
                        </a:rPr>
                        <a:t>Congreso de Innovación Agroindustrial para el Crecimiento Socioeconómico de Latinoamérica y el Caribe 2018 - CIACEL, en el mes de mayo. </a:t>
                      </a:r>
                    </a:p>
                    <a:p>
                      <a:pPr marL="228600" indent="-228600" algn="just" fontAlgn="t">
                        <a:buAutoNum type="arabicPeriod"/>
                      </a:pPr>
                      <a:r>
                        <a:rPr lang="es-CO" sz="800" b="0" i="0" u="none" strike="noStrike" dirty="0" smtClean="0">
                          <a:solidFill>
                            <a:srgbClr val="000000"/>
                          </a:solidFill>
                          <a:effectLst/>
                          <a:latin typeface="+mn-lt"/>
                        </a:rPr>
                        <a:t>Geomática Andina realizado por Sofex Américas en las instalaciones del Hotel Sheraton, en donde se exhibió el stand a los participantes y demás expositores, allí se ofrecieron los productos y servicios del IGAC en el mes de junio.</a:t>
                      </a:r>
                    </a:p>
                    <a:p>
                      <a:pPr marL="228600" indent="-228600" algn="just" fontAlgn="t">
                        <a:buAutoNum type="arabicPeriod"/>
                      </a:pPr>
                      <a:r>
                        <a:rPr lang="es-CO" sz="800" b="0" i="0" u="none" strike="noStrike" dirty="0" smtClean="0">
                          <a:solidFill>
                            <a:srgbClr val="000000"/>
                          </a:solidFill>
                          <a:effectLst/>
                          <a:latin typeface="+mn-lt"/>
                        </a:rPr>
                        <a:t>Durante el mes de julio el IGAC Participó en el evento Seminario Internacional para Gestión Integral de los Servicios Públicos Domiciliarios  que se llevó a cabo en la ciudad de Neiva, en las instalaciones del Hotel </a:t>
                      </a:r>
                      <a:r>
                        <a:rPr lang="es-CO" sz="800" b="0" i="0" u="none" strike="noStrike" dirty="0" err="1" smtClean="0">
                          <a:solidFill>
                            <a:srgbClr val="000000"/>
                          </a:solidFill>
                          <a:effectLst/>
                          <a:latin typeface="+mn-lt"/>
                        </a:rPr>
                        <a:t>GHL</a:t>
                      </a:r>
                      <a:r>
                        <a:rPr lang="es-CO" sz="800" b="0" i="0" u="none" strike="noStrike" dirty="0" smtClean="0">
                          <a:solidFill>
                            <a:srgbClr val="000000"/>
                          </a:solidFill>
                          <a:effectLst/>
                          <a:latin typeface="+mn-lt"/>
                        </a:rPr>
                        <a:t>.</a:t>
                      </a:r>
                    </a:p>
                    <a:p>
                      <a:pPr marL="228600" indent="-228600" algn="just" fontAlgn="t">
                        <a:buAutoNum type="arabicPeriod"/>
                      </a:pPr>
                      <a:r>
                        <a:rPr lang="es-CO" sz="800" b="0" i="0" u="none" strike="noStrike" dirty="0" smtClean="0">
                          <a:solidFill>
                            <a:srgbClr val="000000"/>
                          </a:solidFill>
                          <a:effectLst/>
                          <a:latin typeface="+mn-lt"/>
                        </a:rPr>
                        <a:t>Durante el mes de agosto el IGAC participó en la Feria del Libro de la ciudad de Bucaramanga, U Libro, la cual se llevó a cabo en las instalaciones de la Universidad Autónoma de Bucaramanga -</a:t>
                      </a:r>
                      <a:r>
                        <a:rPr lang="es-CO" sz="800" b="0" i="0" u="none" strike="noStrike" dirty="0" err="1" smtClean="0">
                          <a:solidFill>
                            <a:srgbClr val="000000"/>
                          </a:solidFill>
                          <a:effectLst/>
                          <a:latin typeface="+mn-lt"/>
                        </a:rPr>
                        <a:t>UNAB</a:t>
                      </a:r>
                      <a:r>
                        <a:rPr lang="es-CO" sz="800" b="0" i="0" u="none" strike="noStrike" dirty="0" smtClean="0">
                          <a:solidFill>
                            <a:srgbClr val="000000"/>
                          </a:solidFill>
                          <a:effectLst/>
                          <a:latin typeface="+mn-lt"/>
                        </a:rPr>
                        <a:t>. </a:t>
                      </a:r>
                    </a:p>
                    <a:p>
                      <a:pPr marL="228600" indent="-228600" algn="just" fontAlgn="t">
                        <a:buAutoNum type="arabicPeriod"/>
                      </a:pPr>
                      <a:r>
                        <a:rPr lang="es-CO" sz="800" b="0" i="0" u="none" strike="noStrike" dirty="0" smtClean="0">
                          <a:solidFill>
                            <a:srgbClr val="000000"/>
                          </a:solidFill>
                          <a:effectLst/>
                          <a:latin typeface="+mn-lt"/>
                        </a:rPr>
                        <a:t>En el mes de septiembre se participó en Socialización sobre los suelos del Dpto. Huila (caso quebrada Barbillas) en las instalaciones de la Corporación Universitaria del Huila – CORHUILA</a:t>
                      </a:r>
                      <a:endParaRPr lang="es-CO" sz="800" b="0" i="0" u="none" strike="noStrike" dirty="0">
                        <a:solidFill>
                          <a:srgbClr val="000000"/>
                        </a:solidFill>
                        <a:effectLst/>
                        <a:latin typeface="+mn-lt"/>
                      </a:endParaRP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Difusión y Mercadeo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46585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273208"/>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33 CuadroTexto"/>
          <p:cNvSpPr txBox="1"/>
          <p:nvPr/>
        </p:nvSpPr>
        <p:spPr>
          <a:xfrm>
            <a:off x="755576" y="918250"/>
            <a:ext cx="6984776" cy="400110"/>
          </a:xfrm>
          <a:prstGeom prst="rect">
            <a:avLst/>
          </a:prstGeom>
          <a:noFill/>
        </p:spPr>
        <p:txBody>
          <a:bodyPr wrap="square" rtlCol="0">
            <a:spAutoFit/>
          </a:bodyPr>
          <a:lstStyle/>
          <a:p>
            <a:r>
              <a:rPr lang="es-CO" sz="2000" b="1" spc="95" dirty="0">
                <a:solidFill>
                  <a:srgbClr val="B6004B"/>
                </a:solidFill>
                <a:latin typeface="Arial" charset="0"/>
                <a:ea typeface="Arial" charset="0"/>
                <a:cs typeface="Arial" charset="0"/>
              </a:rPr>
              <a:t>Dimensión: Información y Comunicación - IGAC</a:t>
            </a:r>
          </a:p>
        </p:txBody>
      </p:sp>
      <p:graphicFrame>
        <p:nvGraphicFramePr>
          <p:cNvPr id="31" name="36 Tabla"/>
          <p:cNvGraphicFramePr>
            <a:graphicFrameLocks noGrp="1"/>
          </p:cNvGraphicFramePr>
          <p:nvPr>
            <p:extLst>
              <p:ext uri="{D42A27DB-BD31-4B8C-83A1-F6EECF244321}">
                <p14:modId xmlns:p14="http://schemas.microsoft.com/office/powerpoint/2010/main" val="1766631473"/>
              </p:ext>
            </p:extLst>
          </p:nvPr>
        </p:nvGraphicFramePr>
        <p:xfrm>
          <a:off x="601636" y="1851670"/>
          <a:ext cx="8094535" cy="2408276"/>
        </p:xfrm>
        <a:graphic>
          <a:graphicData uri="http://schemas.openxmlformats.org/drawingml/2006/table">
            <a:tbl>
              <a:tblPr/>
              <a:tblGrid>
                <a:gridCol w="1227485">
                  <a:extLst>
                    <a:ext uri="{9D8B030D-6E8A-4147-A177-3AD203B41FA5}">
                      <a16:colId xmlns="" xmlns:a16="http://schemas.microsoft.com/office/drawing/2014/main" val="20000"/>
                    </a:ext>
                  </a:extLst>
                </a:gridCol>
                <a:gridCol w="849914">
                  <a:extLst>
                    <a:ext uri="{9D8B030D-6E8A-4147-A177-3AD203B41FA5}">
                      <a16:colId xmlns="" xmlns:a16="http://schemas.microsoft.com/office/drawing/2014/main" val="20001"/>
                    </a:ext>
                  </a:extLst>
                </a:gridCol>
                <a:gridCol w="708262">
                  <a:extLst>
                    <a:ext uri="{9D8B030D-6E8A-4147-A177-3AD203B41FA5}">
                      <a16:colId xmlns="" xmlns:a16="http://schemas.microsoft.com/office/drawing/2014/main" val="20002"/>
                    </a:ext>
                  </a:extLst>
                </a:gridCol>
                <a:gridCol w="637436">
                  <a:extLst>
                    <a:ext uri="{9D8B030D-6E8A-4147-A177-3AD203B41FA5}">
                      <a16:colId xmlns="" xmlns:a16="http://schemas.microsoft.com/office/drawing/2014/main" val="20003"/>
                    </a:ext>
                  </a:extLst>
                </a:gridCol>
                <a:gridCol w="3261800">
                  <a:extLst>
                    <a:ext uri="{9D8B030D-6E8A-4147-A177-3AD203B41FA5}">
                      <a16:colId xmlns="" xmlns:a16="http://schemas.microsoft.com/office/drawing/2014/main" val="20004"/>
                    </a:ext>
                  </a:extLst>
                </a:gridCol>
                <a:gridCol w="574297">
                  <a:extLst>
                    <a:ext uri="{9D8B030D-6E8A-4147-A177-3AD203B41FA5}">
                      <a16:colId xmlns="" xmlns:a16="http://schemas.microsoft.com/office/drawing/2014/main" val="20005"/>
                    </a:ext>
                  </a:extLst>
                </a:gridCol>
                <a:gridCol w="835341">
                  <a:extLst>
                    <a:ext uri="{9D8B030D-6E8A-4147-A177-3AD203B41FA5}">
                      <a16:colId xmlns="" xmlns:a16="http://schemas.microsoft.com/office/drawing/2014/main" val="20006"/>
                    </a:ext>
                  </a:extLst>
                </a:gridCol>
              </a:tblGrid>
              <a:tr h="618559">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Avance Cualitativo </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extLst>
                  <a:ext uri="{0D108BD9-81ED-4DB2-BD59-A6C34878D82A}">
                    <a16:rowId xmlns="" xmlns:a16="http://schemas.microsoft.com/office/drawing/2014/main" val="10000"/>
                  </a:ext>
                </a:extLst>
              </a:tr>
              <a:tr h="1177312">
                <a:tc>
                  <a:txBody>
                    <a:bodyPr/>
                    <a:lstStyle/>
                    <a:p>
                      <a:pPr algn="ctr" fontAlgn="ctr"/>
                      <a:r>
                        <a:rPr lang="es-CO" sz="900" b="0" i="0" u="none" strike="noStrike" dirty="0">
                          <a:solidFill>
                            <a:srgbClr val="000000"/>
                          </a:solidFill>
                          <a:effectLst/>
                          <a:latin typeface="+mn-lt"/>
                        </a:rPr>
                        <a:t>Dar cumplimiento a la política de Gobierno en Línea y de servicio al ciudadano.</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Porcentaje de satisfacción de los usuarios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chemeClr val="tx1"/>
                          </a:solidFill>
                          <a:effectLst/>
                          <a:latin typeface="+mn-lt"/>
                        </a:rPr>
                        <a:t>100%</a:t>
                      </a:r>
                      <a:endParaRPr lang="es-CO" sz="900" b="0" i="0" u="none" strike="noStrike" dirty="0">
                        <a:solidFill>
                          <a:schemeClr val="tx1"/>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chemeClr val="tx1"/>
                          </a:solidFill>
                          <a:effectLst/>
                          <a:latin typeface="+mn-lt"/>
                        </a:rPr>
                        <a:t>100%</a:t>
                      </a:r>
                      <a:endParaRPr lang="es-CO" sz="900" b="0" i="0" u="none" strike="noStrike" dirty="0">
                        <a:solidFill>
                          <a:schemeClr val="tx1"/>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900" b="0" i="0" u="none" strike="noStrike" dirty="0" smtClean="0">
                          <a:solidFill>
                            <a:srgbClr val="000000"/>
                          </a:solidFill>
                          <a:effectLst/>
                          <a:latin typeface="+mn-lt"/>
                        </a:rPr>
                        <a:t>Se ejecutó la segunda encuesta de satisfacción del año con corte al 30 de diciembre de 2018,  con un porcentaje de satisfacción total del </a:t>
                      </a:r>
                      <a:r>
                        <a:rPr lang="es-CO" sz="900" b="1" i="0" u="none" strike="noStrike" dirty="0" smtClean="0">
                          <a:solidFill>
                            <a:srgbClr val="000000"/>
                          </a:solidFill>
                          <a:effectLst/>
                          <a:latin typeface="+mn-lt"/>
                        </a:rPr>
                        <a:t>73%</a:t>
                      </a:r>
                      <a:r>
                        <a:rPr lang="es-CO" sz="900" b="0" i="0" u="none" strike="noStrike" dirty="0" smtClean="0">
                          <a:solidFill>
                            <a:srgbClr val="000000"/>
                          </a:solidFill>
                          <a:effectLst/>
                          <a:latin typeface="+mn-lt"/>
                        </a:rPr>
                        <a:t>; con un avance del </a:t>
                      </a:r>
                      <a:r>
                        <a:rPr lang="es-CO" sz="900" b="1" i="0" u="none" strike="noStrike" dirty="0" smtClean="0">
                          <a:solidFill>
                            <a:srgbClr val="000000"/>
                          </a:solidFill>
                          <a:effectLst/>
                          <a:latin typeface="+mn-lt"/>
                        </a:rPr>
                        <a:t>100%</a:t>
                      </a:r>
                      <a:r>
                        <a:rPr lang="es-CO" sz="900" b="0" i="0" u="none" strike="noStrike" dirty="0" smtClean="0">
                          <a:solidFill>
                            <a:srgbClr val="000000"/>
                          </a:solidFill>
                          <a:effectLst/>
                          <a:latin typeface="+mn-lt"/>
                        </a:rPr>
                        <a:t> del indicador programado para el año 2018. Las encuestas de satisfacción se implementaron y se aplicaron  para el canal presencial en las Direcciones Territoriales de Atlántico, Boyacá, Cauca, Casanare, Córdoba, Guajira, Huila, Magdalena, Meta, Medellín, Tolima, Risaralda, Valle y Sede Central con un porcentaje de  satisfacción del </a:t>
                      </a:r>
                      <a:r>
                        <a:rPr lang="es-CO" sz="900" b="1" i="0" u="none" strike="noStrike" dirty="0" smtClean="0">
                          <a:solidFill>
                            <a:srgbClr val="000000"/>
                          </a:solidFill>
                          <a:effectLst/>
                          <a:latin typeface="+mn-lt"/>
                        </a:rPr>
                        <a:t>94%</a:t>
                      </a:r>
                      <a:r>
                        <a:rPr lang="es-CO" sz="900" b="0" i="0" u="none" strike="noStrike" dirty="0" smtClean="0">
                          <a:solidFill>
                            <a:srgbClr val="000000"/>
                          </a:solidFill>
                          <a:effectLst/>
                          <a:latin typeface="+mn-lt"/>
                        </a:rPr>
                        <a:t>; por el Canal Virtual con un porcentaje de satisfacción del </a:t>
                      </a:r>
                      <a:r>
                        <a:rPr lang="es-CO" sz="900" b="1" i="0" u="none" strike="noStrike" dirty="0" smtClean="0">
                          <a:solidFill>
                            <a:srgbClr val="000000"/>
                          </a:solidFill>
                          <a:effectLst/>
                          <a:latin typeface="+mn-lt"/>
                        </a:rPr>
                        <a:t>42%</a:t>
                      </a:r>
                      <a:r>
                        <a:rPr lang="es-CO" sz="900" b="0" i="0" u="none" strike="noStrike" dirty="0" smtClean="0">
                          <a:solidFill>
                            <a:srgbClr val="000000"/>
                          </a:solidFill>
                          <a:effectLst/>
                          <a:latin typeface="+mn-lt"/>
                        </a:rPr>
                        <a:t>;  por el Canal Telefónico  con un porcentaje de  satisfacción del </a:t>
                      </a:r>
                      <a:r>
                        <a:rPr lang="es-CO" sz="900" b="1" i="0" u="none" strike="noStrike" dirty="0" smtClean="0">
                          <a:solidFill>
                            <a:srgbClr val="000000"/>
                          </a:solidFill>
                          <a:effectLst/>
                          <a:latin typeface="+mn-lt"/>
                        </a:rPr>
                        <a:t>90%</a:t>
                      </a:r>
                      <a:r>
                        <a:rPr lang="es-CO" sz="900" b="0" i="0" u="none" strike="noStrike" dirty="0" smtClean="0">
                          <a:solidFill>
                            <a:srgbClr val="000000"/>
                          </a:solidFill>
                          <a:effectLst/>
                          <a:latin typeface="+mn-lt"/>
                        </a:rPr>
                        <a:t> y por PQRDS con un porcentaje de satisfacción del </a:t>
                      </a:r>
                      <a:r>
                        <a:rPr lang="es-CO" sz="900" b="1" i="0" u="none" strike="noStrike" dirty="0" smtClean="0">
                          <a:solidFill>
                            <a:srgbClr val="000000"/>
                          </a:solidFill>
                          <a:effectLst/>
                          <a:latin typeface="+mn-lt"/>
                        </a:rPr>
                        <a:t>41%</a:t>
                      </a:r>
                      <a:r>
                        <a:rPr lang="es-CO" sz="900" b="0" i="0" u="none" strike="noStrike" dirty="0" smtClean="0">
                          <a:solidFill>
                            <a:srgbClr val="000000"/>
                          </a:solidFill>
                          <a:effectLst/>
                          <a:latin typeface="+mn-lt"/>
                        </a:rPr>
                        <a:t>.</a:t>
                      </a:r>
                    </a:p>
                    <a:p>
                      <a:pPr algn="just" fontAlgn="t"/>
                      <a:endParaRPr lang="es-CO" sz="900" b="0" i="0" u="none" strike="noStrike" dirty="0">
                        <a:solidFill>
                          <a:srgbClr val="000000"/>
                        </a:solidFill>
                        <a:effectLst/>
                        <a:latin typeface="+mn-lt"/>
                      </a:endParaRP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90%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Difusión y Mercadeo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67348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8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10" name="object 911"/>
          <p:cNvSpPr txBox="1"/>
          <p:nvPr/>
        </p:nvSpPr>
        <p:spPr>
          <a:xfrm>
            <a:off x="179512" y="967832"/>
            <a:ext cx="8856984" cy="307777"/>
          </a:xfrm>
          <a:prstGeom prst="rect">
            <a:avLst/>
          </a:prstGeom>
        </p:spPr>
        <p:txBody>
          <a:bodyPr vert="horz" wrap="square" lIns="0" tIns="0" rIns="0" bIns="0" rtlCol="0">
            <a:spAutoFit/>
          </a:bodyPr>
          <a:lstStyle/>
          <a:p>
            <a:pPr marL="12700" algn="ctr"/>
            <a:r>
              <a:rPr lang="es-CO" sz="2000" b="1" spc="95" dirty="0" smtClean="0">
                <a:solidFill>
                  <a:srgbClr val="B6004B"/>
                </a:solidFill>
                <a:latin typeface="+mj-lt"/>
                <a:ea typeface="Arial" charset="0"/>
                <a:cs typeface="Arial" charset="0"/>
              </a:rPr>
              <a:t>MARCO ESTRATÉGICO</a:t>
            </a:r>
            <a:endParaRPr lang="da-DK" sz="2000" b="1" spc="95" dirty="0">
              <a:solidFill>
                <a:srgbClr val="B6004B"/>
              </a:solidFill>
              <a:latin typeface="+mj-lt"/>
              <a:ea typeface="Arial" charset="0"/>
              <a:cs typeface="Arial" charset="0"/>
            </a:endParaRPr>
          </a:p>
        </p:txBody>
      </p:sp>
      <p:sp>
        <p:nvSpPr>
          <p:cNvPr id="11" name="object 883"/>
          <p:cNvSpPr/>
          <p:nvPr/>
        </p:nvSpPr>
        <p:spPr>
          <a:xfrm>
            <a:off x="8468920" y="4884838"/>
            <a:ext cx="345452" cy="60896"/>
          </a:xfrm>
          <a:custGeom>
            <a:avLst/>
            <a:gdLst/>
            <a:ahLst/>
            <a:cxnLst/>
            <a:rect l="l" t="t" r="r" b="b"/>
            <a:pathLst>
              <a:path w="345452" h="60896">
                <a:moveTo>
                  <a:pt x="31737" y="25768"/>
                </a:moveTo>
                <a:lnTo>
                  <a:pt x="35560" y="26390"/>
                </a:lnTo>
                <a:lnTo>
                  <a:pt x="38722" y="25869"/>
                </a:lnTo>
                <a:lnTo>
                  <a:pt x="41452" y="22517"/>
                </a:lnTo>
                <a:lnTo>
                  <a:pt x="41452" y="18605"/>
                </a:lnTo>
                <a:lnTo>
                  <a:pt x="37731" y="15252"/>
                </a:lnTo>
                <a:lnTo>
                  <a:pt x="33337" y="12268"/>
                </a:lnTo>
                <a:lnTo>
                  <a:pt x="33591" y="8864"/>
                </a:lnTo>
                <a:lnTo>
                  <a:pt x="37604" y="8204"/>
                </a:lnTo>
                <a:lnTo>
                  <a:pt x="40652" y="10312"/>
                </a:lnTo>
                <a:lnTo>
                  <a:pt x="40652" y="7010"/>
                </a:lnTo>
                <a:lnTo>
                  <a:pt x="37680" y="5587"/>
                </a:lnTo>
                <a:lnTo>
                  <a:pt x="34213" y="5587"/>
                </a:lnTo>
                <a:lnTo>
                  <a:pt x="30556" y="8077"/>
                </a:lnTo>
                <a:lnTo>
                  <a:pt x="29997" y="10985"/>
                </a:lnTo>
                <a:lnTo>
                  <a:pt x="30873" y="13804"/>
                </a:lnTo>
                <a:lnTo>
                  <a:pt x="32448" y="15455"/>
                </a:lnTo>
                <a:lnTo>
                  <a:pt x="36042" y="17640"/>
                </a:lnTo>
                <a:lnTo>
                  <a:pt x="38709" y="19913"/>
                </a:lnTo>
                <a:lnTo>
                  <a:pt x="37807" y="23063"/>
                </a:lnTo>
                <a:lnTo>
                  <a:pt x="33464" y="23825"/>
                </a:lnTo>
                <a:lnTo>
                  <a:pt x="30086" y="20853"/>
                </a:lnTo>
                <a:lnTo>
                  <a:pt x="30086" y="24536"/>
                </a:lnTo>
                <a:lnTo>
                  <a:pt x="31737" y="25768"/>
                </a:lnTo>
                <a:close/>
              </a:path>
              <a:path w="345452" h="60896">
                <a:moveTo>
                  <a:pt x="145884" y="60655"/>
                </a:moveTo>
                <a:lnTo>
                  <a:pt x="145884" y="45046"/>
                </a:lnTo>
                <a:lnTo>
                  <a:pt x="159448" y="60655"/>
                </a:lnTo>
                <a:lnTo>
                  <a:pt x="161950" y="60655"/>
                </a:lnTo>
                <a:lnTo>
                  <a:pt x="161950" y="40360"/>
                </a:lnTo>
                <a:lnTo>
                  <a:pt x="159181" y="40360"/>
                </a:lnTo>
                <a:lnTo>
                  <a:pt x="159181" y="56108"/>
                </a:lnTo>
                <a:lnTo>
                  <a:pt x="145491" y="40360"/>
                </a:lnTo>
                <a:lnTo>
                  <a:pt x="143141" y="40360"/>
                </a:lnTo>
                <a:lnTo>
                  <a:pt x="143141" y="60655"/>
                </a:lnTo>
                <a:lnTo>
                  <a:pt x="145884" y="60655"/>
                </a:lnTo>
                <a:close/>
              </a:path>
              <a:path w="345452" h="60896">
                <a:moveTo>
                  <a:pt x="300393" y="40360"/>
                </a:moveTo>
                <a:lnTo>
                  <a:pt x="300393" y="60655"/>
                </a:lnTo>
                <a:lnTo>
                  <a:pt x="303301" y="60655"/>
                </a:lnTo>
                <a:lnTo>
                  <a:pt x="303301" y="40360"/>
                </a:lnTo>
                <a:lnTo>
                  <a:pt x="300393" y="40360"/>
                </a:lnTo>
                <a:close/>
              </a:path>
              <a:path w="345452" h="60896">
                <a:moveTo>
                  <a:pt x="284429" y="58077"/>
                </a:moveTo>
                <a:lnTo>
                  <a:pt x="297408" y="40335"/>
                </a:lnTo>
                <a:lnTo>
                  <a:pt x="279908" y="40335"/>
                </a:lnTo>
                <a:lnTo>
                  <a:pt x="279908" y="42925"/>
                </a:lnTo>
                <a:lnTo>
                  <a:pt x="292087" y="42925"/>
                </a:lnTo>
                <a:lnTo>
                  <a:pt x="279082" y="60655"/>
                </a:lnTo>
                <a:lnTo>
                  <a:pt x="297408" y="60655"/>
                </a:lnTo>
                <a:lnTo>
                  <a:pt x="297408" y="58077"/>
                </a:lnTo>
                <a:lnTo>
                  <a:pt x="284429" y="58077"/>
                </a:lnTo>
                <a:close/>
              </a:path>
              <a:path w="345452" h="60896">
                <a:moveTo>
                  <a:pt x="265023" y="58077"/>
                </a:moveTo>
                <a:lnTo>
                  <a:pt x="278003" y="40335"/>
                </a:lnTo>
                <a:lnTo>
                  <a:pt x="260502" y="40335"/>
                </a:lnTo>
                <a:lnTo>
                  <a:pt x="260502" y="42925"/>
                </a:lnTo>
                <a:lnTo>
                  <a:pt x="272681" y="42925"/>
                </a:lnTo>
                <a:lnTo>
                  <a:pt x="259676" y="60655"/>
                </a:lnTo>
                <a:lnTo>
                  <a:pt x="278003" y="60655"/>
                </a:lnTo>
                <a:lnTo>
                  <a:pt x="278003" y="58077"/>
                </a:lnTo>
                <a:lnTo>
                  <a:pt x="265023" y="58077"/>
                </a:lnTo>
                <a:close/>
              </a:path>
              <a:path w="345452" h="60896">
                <a:moveTo>
                  <a:pt x="244817" y="54648"/>
                </a:moveTo>
                <a:lnTo>
                  <a:pt x="245960" y="52057"/>
                </a:lnTo>
                <a:lnTo>
                  <a:pt x="248996" y="44703"/>
                </a:lnTo>
                <a:lnTo>
                  <a:pt x="252260" y="52057"/>
                </a:lnTo>
                <a:lnTo>
                  <a:pt x="253453" y="54648"/>
                </a:lnTo>
                <a:lnTo>
                  <a:pt x="256159" y="60655"/>
                </a:lnTo>
                <a:lnTo>
                  <a:pt x="259143" y="60655"/>
                </a:lnTo>
                <a:lnTo>
                  <a:pt x="250050" y="40246"/>
                </a:lnTo>
                <a:lnTo>
                  <a:pt x="248005" y="40246"/>
                </a:lnTo>
                <a:lnTo>
                  <a:pt x="239293" y="60655"/>
                </a:lnTo>
                <a:lnTo>
                  <a:pt x="242265" y="60655"/>
                </a:lnTo>
                <a:lnTo>
                  <a:pt x="244817" y="54648"/>
                </a:lnTo>
                <a:close/>
              </a:path>
              <a:path w="345452" h="60896">
                <a:moveTo>
                  <a:pt x="245960" y="52057"/>
                </a:moveTo>
                <a:lnTo>
                  <a:pt x="244817" y="54648"/>
                </a:lnTo>
                <a:lnTo>
                  <a:pt x="253453" y="54648"/>
                </a:lnTo>
                <a:lnTo>
                  <a:pt x="252260" y="52057"/>
                </a:lnTo>
                <a:lnTo>
                  <a:pt x="245960" y="52057"/>
                </a:lnTo>
                <a:close/>
              </a:path>
              <a:path w="345452" h="60896">
                <a:moveTo>
                  <a:pt x="223608" y="42951"/>
                </a:moveTo>
                <a:lnTo>
                  <a:pt x="229641" y="43002"/>
                </a:lnTo>
                <a:lnTo>
                  <a:pt x="232270" y="43764"/>
                </a:lnTo>
                <a:lnTo>
                  <a:pt x="235610" y="46405"/>
                </a:lnTo>
                <a:lnTo>
                  <a:pt x="236347" y="50355"/>
                </a:lnTo>
                <a:lnTo>
                  <a:pt x="235635" y="54406"/>
                </a:lnTo>
                <a:lnTo>
                  <a:pt x="232714" y="56984"/>
                </a:lnTo>
                <a:lnTo>
                  <a:pt x="229908" y="57950"/>
                </a:lnTo>
                <a:lnTo>
                  <a:pt x="227317" y="58051"/>
                </a:lnTo>
                <a:lnTo>
                  <a:pt x="227114" y="60629"/>
                </a:lnTo>
                <a:lnTo>
                  <a:pt x="230784" y="60477"/>
                </a:lnTo>
                <a:lnTo>
                  <a:pt x="234200" y="59385"/>
                </a:lnTo>
                <a:lnTo>
                  <a:pt x="237299" y="56743"/>
                </a:lnTo>
                <a:lnTo>
                  <a:pt x="239090" y="53174"/>
                </a:lnTo>
                <a:lnTo>
                  <a:pt x="239356" y="50520"/>
                </a:lnTo>
                <a:lnTo>
                  <a:pt x="238874" y="46862"/>
                </a:lnTo>
                <a:lnTo>
                  <a:pt x="236982" y="43649"/>
                </a:lnTo>
                <a:lnTo>
                  <a:pt x="234086" y="41605"/>
                </a:lnTo>
                <a:lnTo>
                  <a:pt x="230301" y="40360"/>
                </a:lnTo>
                <a:lnTo>
                  <a:pt x="220700" y="40360"/>
                </a:lnTo>
                <a:lnTo>
                  <a:pt x="223608" y="42951"/>
                </a:lnTo>
                <a:close/>
              </a:path>
              <a:path w="345452" h="60896">
                <a:moveTo>
                  <a:pt x="223608" y="58051"/>
                </a:moveTo>
                <a:lnTo>
                  <a:pt x="223608" y="42951"/>
                </a:lnTo>
                <a:lnTo>
                  <a:pt x="220700" y="40360"/>
                </a:lnTo>
                <a:lnTo>
                  <a:pt x="220700" y="60629"/>
                </a:lnTo>
                <a:lnTo>
                  <a:pt x="227114" y="60629"/>
                </a:lnTo>
                <a:lnTo>
                  <a:pt x="227317" y="58051"/>
                </a:lnTo>
                <a:lnTo>
                  <a:pt x="223608" y="58051"/>
                </a:lnTo>
                <a:close/>
              </a:path>
              <a:path w="345452" h="60896">
                <a:moveTo>
                  <a:pt x="196113" y="55994"/>
                </a:moveTo>
                <a:lnTo>
                  <a:pt x="200190" y="59918"/>
                </a:lnTo>
                <a:lnTo>
                  <a:pt x="202742" y="60896"/>
                </a:lnTo>
                <a:lnTo>
                  <a:pt x="209003" y="60896"/>
                </a:lnTo>
                <a:lnTo>
                  <a:pt x="205994" y="58216"/>
                </a:lnTo>
                <a:lnTo>
                  <a:pt x="201853" y="57492"/>
                </a:lnTo>
                <a:lnTo>
                  <a:pt x="198843" y="54584"/>
                </a:lnTo>
                <a:lnTo>
                  <a:pt x="198094" y="50584"/>
                </a:lnTo>
                <a:lnTo>
                  <a:pt x="198843" y="46469"/>
                </a:lnTo>
                <a:lnTo>
                  <a:pt x="201841" y="43560"/>
                </a:lnTo>
                <a:lnTo>
                  <a:pt x="206070" y="42837"/>
                </a:lnTo>
                <a:lnTo>
                  <a:pt x="210146" y="43560"/>
                </a:lnTo>
                <a:lnTo>
                  <a:pt x="213182" y="46507"/>
                </a:lnTo>
                <a:lnTo>
                  <a:pt x="213931" y="50457"/>
                </a:lnTo>
                <a:lnTo>
                  <a:pt x="213766" y="57950"/>
                </a:lnTo>
                <a:lnTo>
                  <a:pt x="216928" y="53517"/>
                </a:lnTo>
                <a:lnTo>
                  <a:pt x="216928" y="47523"/>
                </a:lnTo>
                <a:lnTo>
                  <a:pt x="215887" y="45034"/>
                </a:lnTo>
                <a:lnTo>
                  <a:pt x="211709" y="41059"/>
                </a:lnTo>
                <a:lnTo>
                  <a:pt x="209092" y="40068"/>
                </a:lnTo>
                <a:lnTo>
                  <a:pt x="202819" y="40068"/>
                </a:lnTo>
                <a:lnTo>
                  <a:pt x="200228" y="41059"/>
                </a:lnTo>
                <a:lnTo>
                  <a:pt x="198170" y="43052"/>
                </a:lnTo>
                <a:lnTo>
                  <a:pt x="195097" y="47536"/>
                </a:lnTo>
                <a:lnTo>
                  <a:pt x="195097" y="53530"/>
                </a:lnTo>
                <a:lnTo>
                  <a:pt x="196113" y="55994"/>
                </a:lnTo>
                <a:close/>
              </a:path>
              <a:path w="345452" h="60896">
                <a:moveTo>
                  <a:pt x="205994" y="58216"/>
                </a:moveTo>
                <a:lnTo>
                  <a:pt x="209003" y="60896"/>
                </a:lnTo>
                <a:lnTo>
                  <a:pt x="211670" y="59918"/>
                </a:lnTo>
                <a:lnTo>
                  <a:pt x="213766" y="57950"/>
                </a:lnTo>
                <a:lnTo>
                  <a:pt x="213931" y="50457"/>
                </a:lnTo>
                <a:lnTo>
                  <a:pt x="213182" y="54521"/>
                </a:lnTo>
                <a:lnTo>
                  <a:pt x="210146" y="57480"/>
                </a:lnTo>
                <a:lnTo>
                  <a:pt x="205994" y="58216"/>
                </a:lnTo>
                <a:close/>
              </a:path>
              <a:path w="345452" h="60896">
                <a:moveTo>
                  <a:pt x="175336" y="55765"/>
                </a:moveTo>
                <a:lnTo>
                  <a:pt x="177507" y="58623"/>
                </a:lnTo>
                <a:lnTo>
                  <a:pt x="180670" y="60439"/>
                </a:lnTo>
                <a:lnTo>
                  <a:pt x="184848" y="60896"/>
                </a:lnTo>
                <a:lnTo>
                  <a:pt x="187642" y="60896"/>
                </a:lnTo>
                <a:lnTo>
                  <a:pt x="192239" y="59143"/>
                </a:lnTo>
                <a:lnTo>
                  <a:pt x="192239" y="55956"/>
                </a:lnTo>
                <a:lnTo>
                  <a:pt x="187490" y="58216"/>
                </a:lnTo>
                <a:lnTo>
                  <a:pt x="182676" y="58216"/>
                </a:lnTo>
                <a:lnTo>
                  <a:pt x="179235" y="56070"/>
                </a:lnTo>
                <a:lnTo>
                  <a:pt x="176961" y="52806"/>
                </a:lnTo>
                <a:lnTo>
                  <a:pt x="176961" y="48361"/>
                </a:lnTo>
                <a:lnTo>
                  <a:pt x="179273" y="45059"/>
                </a:lnTo>
                <a:lnTo>
                  <a:pt x="182740" y="42862"/>
                </a:lnTo>
                <a:lnTo>
                  <a:pt x="187325" y="42862"/>
                </a:lnTo>
                <a:lnTo>
                  <a:pt x="192024" y="44894"/>
                </a:lnTo>
                <a:lnTo>
                  <a:pt x="192024" y="41770"/>
                </a:lnTo>
                <a:lnTo>
                  <a:pt x="189407" y="40665"/>
                </a:lnTo>
                <a:lnTo>
                  <a:pt x="184912" y="40093"/>
                </a:lnTo>
                <a:lnTo>
                  <a:pt x="181825" y="40093"/>
                </a:lnTo>
                <a:lnTo>
                  <a:pt x="179222" y="41109"/>
                </a:lnTo>
                <a:lnTo>
                  <a:pt x="177114" y="43129"/>
                </a:lnTo>
                <a:lnTo>
                  <a:pt x="173964" y="47624"/>
                </a:lnTo>
                <a:lnTo>
                  <a:pt x="173964" y="52438"/>
                </a:lnTo>
                <a:lnTo>
                  <a:pt x="175336" y="55765"/>
                </a:lnTo>
                <a:close/>
              </a:path>
              <a:path w="345452" h="60896">
                <a:moveTo>
                  <a:pt x="137985" y="34505"/>
                </a:moveTo>
                <a:lnTo>
                  <a:pt x="136029" y="38861"/>
                </a:lnTo>
                <a:lnTo>
                  <a:pt x="137655" y="38861"/>
                </a:lnTo>
                <a:lnTo>
                  <a:pt x="140944" y="34505"/>
                </a:lnTo>
                <a:lnTo>
                  <a:pt x="137985" y="34505"/>
                </a:lnTo>
                <a:close/>
              </a:path>
              <a:path w="345452" h="60896">
                <a:moveTo>
                  <a:pt x="135470" y="40360"/>
                </a:moveTo>
                <a:lnTo>
                  <a:pt x="135470" y="60655"/>
                </a:lnTo>
                <a:lnTo>
                  <a:pt x="138379" y="60655"/>
                </a:lnTo>
                <a:lnTo>
                  <a:pt x="138379" y="40360"/>
                </a:lnTo>
                <a:lnTo>
                  <a:pt x="135470" y="40360"/>
                </a:lnTo>
                <a:close/>
              </a:path>
              <a:path w="345452" h="60896">
                <a:moveTo>
                  <a:pt x="122516" y="60655"/>
                </a:moveTo>
                <a:lnTo>
                  <a:pt x="125437" y="60655"/>
                </a:lnTo>
                <a:lnTo>
                  <a:pt x="125437" y="42925"/>
                </a:lnTo>
                <a:lnTo>
                  <a:pt x="132511" y="42925"/>
                </a:lnTo>
                <a:lnTo>
                  <a:pt x="132511" y="40335"/>
                </a:lnTo>
                <a:lnTo>
                  <a:pt x="115557" y="40335"/>
                </a:lnTo>
                <a:lnTo>
                  <a:pt x="115557" y="42925"/>
                </a:lnTo>
                <a:lnTo>
                  <a:pt x="122516" y="42925"/>
                </a:lnTo>
                <a:lnTo>
                  <a:pt x="122516" y="60655"/>
                </a:lnTo>
                <a:close/>
              </a:path>
              <a:path w="345452" h="60896">
                <a:moveTo>
                  <a:pt x="113906" y="57035"/>
                </a:moveTo>
                <a:lnTo>
                  <a:pt x="113906" y="53111"/>
                </a:lnTo>
                <a:lnTo>
                  <a:pt x="110185" y="49758"/>
                </a:lnTo>
                <a:lnTo>
                  <a:pt x="105803" y="46786"/>
                </a:lnTo>
                <a:lnTo>
                  <a:pt x="106045" y="43370"/>
                </a:lnTo>
                <a:lnTo>
                  <a:pt x="110070" y="42722"/>
                </a:lnTo>
                <a:lnTo>
                  <a:pt x="113106" y="44830"/>
                </a:lnTo>
                <a:lnTo>
                  <a:pt x="113106" y="41528"/>
                </a:lnTo>
                <a:lnTo>
                  <a:pt x="110134" y="40093"/>
                </a:lnTo>
                <a:lnTo>
                  <a:pt x="106667" y="40093"/>
                </a:lnTo>
                <a:lnTo>
                  <a:pt x="103009" y="42595"/>
                </a:lnTo>
                <a:lnTo>
                  <a:pt x="102450" y="45491"/>
                </a:lnTo>
                <a:lnTo>
                  <a:pt x="103327" y="48310"/>
                </a:lnTo>
                <a:lnTo>
                  <a:pt x="104901" y="49974"/>
                </a:lnTo>
                <a:lnTo>
                  <a:pt x="108496" y="52146"/>
                </a:lnTo>
                <a:lnTo>
                  <a:pt x="111175" y="54419"/>
                </a:lnTo>
                <a:lnTo>
                  <a:pt x="110261" y="57569"/>
                </a:lnTo>
                <a:lnTo>
                  <a:pt x="105930" y="58331"/>
                </a:lnTo>
                <a:lnTo>
                  <a:pt x="102539" y="55359"/>
                </a:lnTo>
                <a:lnTo>
                  <a:pt x="102539" y="59042"/>
                </a:lnTo>
                <a:lnTo>
                  <a:pt x="104190" y="60274"/>
                </a:lnTo>
                <a:lnTo>
                  <a:pt x="108013" y="60896"/>
                </a:lnTo>
                <a:lnTo>
                  <a:pt x="111175" y="60388"/>
                </a:lnTo>
                <a:lnTo>
                  <a:pt x="113906" y="57035"/>
                </a:lnTo>
                <a:close/>
              </a:path>
              <a:path w="345452" h="60896">
                <a:moveTo>
                  <a:pt x="90525" y="58331"/>
                </a:moveTo>
                <a:lnTo>
                  <a:pt x="87363" y="57657"/>
                </a:lnTo>
                <a:lnTo>
                  <a:pt x="84937" y="55117"/>
                </a:lnTo>
                <a:lnTo>
                  <a:pt x="84721" y="51879"/>
                </a:lnTo>
                <a:lnTo>
                  <a:pt x="84721" y="40360"/>
                </a:lnTo>
                <a:lnTo>
                  <a:pt x="81800" y="40360"/>
                </a:lnTo>
                <a:lnTo>
                  <a:pt x="81800" y="51854"/>
                </a:lnTo>
                <a:lnTo>
                  <a:pt x="82130" y="55460"/>
                </a:lnTo>
                <a:lnTo>
                  <a:pt x="84188" y="58826"/>
                </a:lnTo>
                <a:lnTo>
                  <a:pt x="87909" y="60896"/>
                </a:lnTo>
                <a:lnTo>
                  <a:pt x="93141" y="60896"/>
                </a:lnTo>
                <a:lnTo>
                  <a:pt x="95250" y="60197"/>
                </a:lnTo>
                <a:lnTo>
                  <a:pt x="98082" y="57403"/>
                </a:lnTo>
                <a:lnTo>
                  <a:pt x="99161" y="54622"/>
                </a:lnTo>
                <a:lnTo>
                  <a:pt x="99275" y="40360"/>
                </a:lnTo>
                <a:lnTo>
                  <a:pt x="96354" y="40360"/>
                </a:lnTo>
                <a:lnTo>
                  <a:pt x="96354" y="51879"/>
                </a:lnTo>
                <a:lnTo>
                  <a:pt x="95973" y="55270"/>
                </a:lnTo>
                <a:lnTo>
                  <a:pt x="93649" y="57886"/>
                </a:lnTo>
                <a:lnTo>
                  <a:pt x="90525" y="58331"/>
                </a:lnTo>
                <a:close/>
              </a:path>
              <a:path w="345452" h="60896">
                <a:moveTo>
                  <a:pt x="74891" y="53251"/>
                </a:moveTo>
                <a:lnTo>
                  <a:pt x="74891" y="57480"/>
                </a:lnTo>
                <a:lnTo>
                  <a:pt x="74625" y="57569"/>
                </a:lnTo>
                <a:lnTo>
                  <a:pt x="71615" y="58369"/>
                </a:lnTo>
                <a:lnTo>
                  <a:pt x="68059" y="58369"/>
                </a:lnTo>
                <a:lnTo>
                  <a:pt x="64579" y="56172"/>
                </a:lnTo>
                <a:lnTo>
                  <a:pt x="62293" y="52819"/>
                </a:lnTo>
                <a:lnTo>
                  <a:pt x="62293" y="48323"/>
                </a:lnTo>
                <a:lnTo>
                  <a:pt x="64579" y="44957"/>
                </a:lnTo>
                <a:lnTo>
                  <a:pt x="67970" y="42684"/>
                </a:lnTo>
                <a:lnTo>
                  <a:pt x="72567" y="42684"/>
                </a:lnTo>
                <a:lnTo>
                  <a:pt x="77393" y="44792"/>
                </a:lnTo>
                <a:lnTo>
                  <a:pt x="77393" y="41833"/>
                </a:lnTo>
                <a:lnTo>
                  <a:pt x="73507" y="40474"/>
                </a:lnTo>
                <a:lnTo>
                  <a:pt x="70243" y="40093"/>
                </a:lnTo>
                <a:lnTo>
                  <a:pt x="67106" y="40093"/>
                </a:lnTo>
                <a:lnTo>
                  <a:pt x="64490" y="41109"/>
                </a:lnTo>
                <a:lnTo>
                  <a:pt x="62420" y="43129"/>
                </a:lnTo>
                <a:lnTo>
                  <a:pt x="59296" y="47663"/>
                </a:lnTo>
                <a:lnTo>
                  <a:pt x="59296" y="53568"/>
                </a:lnTo>
                <a:lnTo>
                  <a:pt x="60299" y="55994"/>
                </a:lnTo>
                <a:lnTo>
                  <a:pt x="64312" y="59918"/>
                </a:lnTo>
                <a:lnTo>
                  <a:pt x="67005" y="60896"/>
                </a:lnTo>
                <a:lnTo>
                  <a:pt x="72821" y="60896"/>
                </a:lnTo>
                <a:lnTo>
                  <a:pt x="77800" y="59270"/>
                </a:lnTo>
                <a:lnTo>
                  <a:pt x="77800" y="50660"/>
                </a:lnTo>
                <a:lnTo>
                  <a:pt x="70993" y="50660"/>
                </a:lnTo>
                <a:lnTo>
                  <a:pt x="70993" y="53251"/>
                </a:lnTo>
                <a:lnTo>
                  <a:pt x="74891" y="53251"/>
                </a:lnTo>
                <a:close/>
              </a:path>
              <a:path w="345452" h="60896">
                <a:moveTo>
                  <a:pt x="44475" y="54648"/>
                </a:moveTo>
                <a:lnTo>
                  <a:pt x="45605" y="52057"/>
                </a:lnTo>
                <a:lnTo>
                  <a:pt x="48653" y="44703"/>
                </a:lnTo>
                <a:lnTo>
                  <a:pt x="51917" y="52057"/>
                </a:lnTo>
                <a:lnTo>
                  <a:pt x="53111" y="54648"/>
                </a:lnTo>
                <a:lnTo>
                  <a:pt x="55803" y="60655"/>
                </a:lnTo>
                <a:lnTo>
                  <a:pt x="58788" y="60655"/>
                </a:lnTo>
                <a:lnTo>
                  <a:pt x="49707" y="40246"/>
                </a:lnTo>
                <a:lnTo>
                  <a:pt x="47663" y="40246"/>
                </a:lnTo>
                <a:lnTo>
                  <a:pt x="38938" y="60655"/>
                </a:lnTo>
                <a:lnTo>
                  <a:pt x="41922" y="60655"/>
                </a:lnTo>
                <a:lnTo>
                  <a:pt x="44475" y="54648"/>
                </a:lnTo>
                <a:close/>
              </a:path>
              <a:path w="345452" h="60896">
                <a:moveTo>
                  <a:pt x="45605" y="52057"/>
                </a:moveTo>
                <a:lnTo>
                  <a:pt x="44475" y="54648"/>
                </a:lnTo>
                <a:lnTo>
                  <a:pt x="53111" y="54648"/>
                </a:lnTo>
                <a:lnTo>
                  <a:pt x="51917" y="52057"/>
                </a:lnTo>
                <a:lnTo>
                  <a:pt x="45605" y="52057"/>
                </a:lnTo>
                <a:close/>
              </a:path>
              <a:path w="345452" h="60896">
                <a:moveTo>
                  <a:pt x="324624" y="21475"/>
                </a:moveTo>
                <a:lnTo>
                  <a:pt x="328701" y="25399"/>
                </a:lnTo>
                <a:lnTo>
                  <a:pt x="331254" y="26390"/>
                </a:lnTo>
                <a:lnTo>
                  <a:pt x="337527" y="26390"/>
                </a:lnTo>
                <a:lnTo>
                  <a:pt x="334505" y="23710"/>
                </a:lnTo>
                <a:lnTo>
                  <a:pt x="330365" y="22986"/>
                </a:lnTo>
                <a:lnTo>
                  <a:pt x="327367" y="20078"/>
                </a:lnTo>
                <a:lnTo>
                  <a:pt x="326618" y="16065"/>
                </a:lnTo>
                <a:lnTo>
                  <a:pt x="327367" y="11950"/>
                </a:lnTo>
                <a:lnTo>
                  <a:pt x="330352" y="9055"/>
                </a:lnTo>
                <a:lnTo>
                  <a:pt x="334594" y="8318"/>
                </a:lnTo>
                <a:lnTo>
                  <a:pt x="338658" y="9055"/>
                </a:lnTo>
                <a:lnTo>
                  <a:pt x="341693" y="11988"/>
                </a:lnTo>
                <a:lnTo>
                  <a:pt x="342455" y="15951"/>
                </a:lnTo>
                <a:lnTo>
                  <a:pt x="342290" y="23444"/>
                </a:lnTo>
                <a:lnTo>
                  <a:pt x="345452" y="18999"/>
                </a:lnTo>
                <a:lnTo>
                  <a:pt x="345452" y="13017"/>
                </a:lnTo>
                <a:lnTo>
                  <a:pt x="344398" y="10528"/>
                </a:lnTo>
                <a:lnTo>
                  <a:pt x="340233" y="6553"/>
                </a:lnTo>
                <a:lnTo>
                  <a:pt x="337616" y="5562"/>
                </a:lnTo>
                <a:lnTo>
                  <a:pt x="331330" y="5562"/>
                </a:lnTo>
                <a:lnTo>
                  <a:pt x="328739" y="6553"/>
                </a:lnTo>
                <a:lnTo>
                  <a:pt x="326694" y="8534"/>
                </a:lnTo>
                <a:lnTo>
                  <a:pt x="323608" y="13030"/>
                </a:lnTo>
                <a:lnTo>
                  <a:pt x="323608" y="19024"/>
                </a:lnTo>
                <a:lnTo>
                  <a:pt x="324624" y="21475"/>
                </a:lnTo>
                <a:close/>
              </a:path>
              <a:path w="345452" h="60896">
                <a:moveTo>
                  <a:pt x="334505" y="23710"/>
                </a:moveTo>
                <a:lnTo>
                  <a:pt x="337527" y="26390"/>
                </a:lnTo>
                <a:lnTo>
                  <a:pt x="340182" y="25399"/>
                </a:lnTo>
                <a:lnTo>
                  <a:pt x="342290" y="23444"/>
                </a:lnTo>
                <a:lnTo>
                  <a:pt x="342455" y="15951"/>
                </a:lnTo>
                <a:lnTo>
                  <a:pt x="341693" y="20002"/>
                </a:lnTo>
                <a:lnTo>
                  <a:pt x="338658" y="22961"/>
                </a:lnTo>
                <a:lnTo>
                  <a:pt x="334505" y="23710"/>
                </a:lnTo>
                <a:close/>
              </a:path>
              <a:path w="345452" h="60896">
                <a:moveTo>
                  <a:pt x="303860" y="21259"/>
                </a:moveTo>
                <a:lnTo>
                  <a:pt x="306031" y="24104"/>
                </a:lnTo>
                <a:lnTo>
                  <a:pt x="309181" y="25920"/>
                </a:lnTo>
                <a:lnTo>
                  <a:pt x="313372" y="26390"/>
                </a:lnTo>
                <a:lnTo>
                  <a:pt x="316166" y="26390"/>
                </a:lnTo>
                <a:lnTo>
                  <a:pt x="320751" y="24637"/>
                </a:lnTo>
                <a:lnTo>
                  <a:pt x="320751" y="21450"/>
                </a:lnTo>
                <a:lnTo>
                  <a:pt x="316001" y="23710"/>
                </a:lnTo>
                <a:lnTo>
                  <a:pt x="311200" y="23710"/>
                </a:lnTo>
                <a:lnTo>
                  <a:pt x="307746" y="21564"/>
                </a:lnTo>
                <a:lnTo>
                  <a:pt x="305485" y="18287"/>
                </a:lnTo>
                <a:lnTo>
                  <a:pt x="305485" y="13855"/>
                </a:lnTo>
                <a:lnTo>
                  <a:pt x="307784" y="10553"/>
                </a:lnTo>
                <a:lnTo>
                  <a:pt x="311251" y="8343"/>
                </a:lnTo>
                <a:lnTo>
                  <a:pt x="315849" y="8343"/>
                </a:lnTo>
                <a:lnTo>
                  <a:pt x="320535" y="10388"/>
                </a:lnTo>
                <a:lnTo>
                  <a:pt x="320535" y="7264"/>
                </a:lnTo>
                <a:lnTo>
                  <a:pt x="317931" y="6146"/>
                </a:lnTo>
                <a:lnTo>
                  <a:pt x="313436" y="5587"/>
                </a:lnTo>
                <a:lnTo>
                  <a:pt x="310337" y="5587"/>
                </a:lnTo>
                <a:lnTo>
                  <a:pt x="307746" y="6603"/>
                </a:lnTo>
                <a:lnTo>
                  <a:pt x="305638" y="8610"/>
                </a:lnTo>
                <a:lnTo>
                  <a:pt x="302475" y="13119"/>
                </a:lnTo>
                <a:lnTo>
                  <a:pt x="302475" y="17932"/>
                </a:lnTo>
                <a:lnTo>
                  <a:pt x="303860" y="21259"/>
                </a:lnTo>
                <a:close/>
              </a:path>
              <a:path w="345452" h="60896">
                <a:moveTo>
                  <a:pt x="295668" y="5854"/>
                </a:moveTo>
                <a:lnTo>
                  <a:pt x="295668" y="26149"/>
                </a:lnTo>
                <a:lnTo>
                  <a:pt x="298576" y="26149"/>
                </a:lnTo>
                <a:lnTo>
                  <a:pt x="298576" y="5854"/>
                </a:lnTo>
                <a:lnTo>
                  <a:pt x="295668" y="5854"/>
                </a:lnTo>
                <a:close/>
              </a:path>
              <a:path w="345452" h="60896">
                <a:moveTo>
                  <a:pt x="284429" y="8445"/>
                </a:moveTo>
                <a:lnTo>
                  <a:pt x="292354" y="8445"/>
                </a:lnTo>
                <a:lnTo>
                  <a:pt x="292354" y="5854"/>
                </a:lnTo>
                <a:lnTo>
                  <a:pt x="281520" y="5854"/>
                </a:lnTo>
                <a:lnTo>
                  <a:pt x="281520" y="26149"/>
                </a:lnTo>
                <a:lnTo>
                  <a:pt x="284429" y="26149"/>
                </a:lnTo>
                <a:lnTo>
                  <a:pt x="284429" y="16687"/>
                </a:lnTo>
                <a:lnTo>
                  <a:pt x="292354" y="16687"/>
                </a:lnTo>
                <a:lnTo>
                  <a:pt x="292354" y="14109"/>
                </a:lnTo>
                <a:lnTo>
                  <a:pt x="284429" y="14109"/>
                </a:lnTo>
                <a:lnTo>
                  <a:pt x="284429" y="8445"/>
                </a:lnTo>
                <a:close/>
              </a:path>
              <a:path w="345452" h="60896">
                <a:moveTo>
                  <a:pt x="269468" y="0"/>
                </a:moveTo>
                <a:lnTo>
                  <a:pt x="267512" y="4356"/>
                </a:lnTo>
                <a:lnTo>
                  <a:pt x="269138" y="4356"/>
                </a:lnTo>
                <a:lnTo>
                  <a:pt x="272427" y="0"/>
                </a:lnTo>
                <a:lnTo>
                  <a:pt x="269468" y="0"/>
                </a:lnTo>
                <a:close/>
              </a:path>
              <a:path w="345452" h="60896">
                <a:moveTo>
                  <a:pt x="264769" y="20129"/>
                </a:moveTo>
                <a:lnTo>
                  <a:pt x="265899" y="17551"/>
                </a:lnTo>
                <a:lnTo>
                  <a:pt x="268935" y="10198"/>
                </a:lnTo>
                <a:lnTo>
                  <a:pt x="272199" y="17551"/>
                </a:lnTo>
                <a:lnTo>
                  <a:pt x="273392" y="20129"/>
                </a:lnTo>
                <a:lnTo>
                  <a:pt x="276098" y="26149"/>
                </a:lnTo>
                <a:lnTo>
                  <a:pt x="279082" y="26149"/>
                </a:lnTo>
                <a:lnTo>
                  <a:pt x="270001" y="5740"/>
                </a:lnTo>
                <a:lnTo>
                  <a:pt x="267944" y="5740"/>
                </a:lnTo>
                <a:lnTo>
                  <a:pt x="259232" y="26149"/>
                </a:lnTo>
                <a:lnTo>
                  <a:pt x="262216" y="26149"/>
                </a:lnTo>
                <a:lnTo>
                  <a:pt x="264769" y="20129"/>
                </a:lnTo>
                <a:close/>
              </a:path>
              <a:path w="345452" h="60896">
                <a:moveTo>
                  <a:pt x="265899" y="17551"/>
                </a:moveTo>
                <a:lnTo>
                  <a:pt x="264769" y="20129"/>
                </a:lnTo>
                <a:lnTo>
                  <a:pt x="273392" y="20129"/>
                </a:lnTo>
                <a:lnTo>
                  <a:pt x="272199" y="17551"/>
                </a:lnTo>
                <a:lnTo>
                  <a:pt x="265899" y="17551"/>
                </a:lnTo>
                <a:close/>
              </a:path>
              <a:path w="345452" h="60896">
                <a:moveTo>
                  <a:pt x="255181" y="12687"/>
                </a:moveTo>
                <a:lnTo>
                  <a:pt x="255181" y="9766"/>
                </a:lnTo>
                <a:lnTo>
                  <a:pt x="252171" y="6362"/>
                </a:lnTo>
                <a:lnTo>
                  <a:pt x="251713" y="13207"/>
                </a:lnTo>
                <a:lnTo>
                  <a:pt x="248881" y="14731"/>
                </a:lnTo>
                <a:lnTo>
                  <a:pt x="246303" y="14731"/>
                </a:lnTo>
                <a:lnTo>
                  <a:pt x="246303" y="8318"/>
                </a:lnTo>
                <a:lnTo>
                  <a:pt x="248488" y="5854"/>
                </a:lnTo>
                <a:lnTo>
                  <a:pt x="243408" y="5854"/>
                </a:lnTo>
                <a:lnTo>
                  <a:pt x="243408" y="26149"/>
                </a:lnTo>
                <a:lnTo>
                  <a:pt x="246303" y="26149"/>
                </a:lnTo>
                <a:lnTo>
                  <a:pt x="246303" y="17322"/>
                </a:lnTo>
                <a:lnTo>
                  <a:pt x="247065" y="17322"/>
                </a:lnTo>
                <a:lnTo>
                  <a:pt x="250444" y="18707"/>
                </a:lnTo>
                <a:lnTo>
                  <a:pt x="253060" y="22288"/>
                </a:lnTo>
                <a:lnTo>
                  <a:pt x="255587" y="26149"/>
                </a:lnTo>
                <a:lnTo>
                  <a:pt x="259054" y="26149"/>
                </a:lnTo>
                <a:lnTo>
                  <a:pt x="256984" y="23253"/>
                </a:lnTo>
                <a:lnTo>
                  <a:pt x="255155" y="20269"/>
                </a:lnTo>
                <a:lnTo>
                  <a:pt x="251752" y="16497"/>
                </a:lnTo>
                <a:lnTo>
                  <a:pt x="254304" y="14566"/>
                </a:lnTo>
                <a:lnTo>
                  <a:pt x="255181" y="12687"/>
                </a:lnTo>
                <a:close/>
              </a:path>
              <a:path w="345452" h="60896">
                <a:moveTo>
                  <a:pt x="246303" y="8318"/>
                </a:moveTo>
                <a:lnTo>
                  <a:pt x="248602" y="8318"/>
                </a:lnTo>
                <a:lnTo>
                  <a:pt x="251675" y="9740"/>
                </a:lnTo>
                <a:lnTo>
                  <a:pt x="251713" y="13207"/>
                </a:lnTo>
                <a:lnTo>
                  <a:pt x="252171" y="6362"/>
                </a:lnTo>
                <a:lnTo>
                  <a:pt x="248488" y="5854"/>
                </a:lnTo>
                <a:lnTo>
                  <a:pt x="246303" y="8318"/>
                </a:lnTo>
                <a:close/>
              </a:path>
              <a:path w="345452" h="60896">
                <a:moveTo>
                  <a:pt x="235991" y="18745"/>
                </a:moveTo>
                <a:lnTo>
                  <a:pt x="235991" y="22961"/>
                </a:lnTo>
                <a:lnTo>
                  <a:pt x="235712" y="23050"/>
                </a:lnTo>
                <a:lnTo>
                  <a:pt x="232702" y="23850"/>
                </a:lnTo>
                <a:lnTo>
                  <a:pt x="229146" y="23850"/>
                </a:lnTo>
                <a:lnTo>
                  <a:pt x="225666" y="21666"/>
                </a:lnTo>
                <a:lnTo>
                  <a:pt x="223393" y="18313"/>
                </a:lnTo>
                <a:lnTo>
                  <a:pt x="223393" y="13817"/>
                </a:lnTo>
                <a:lnTo>
                  <a:pt x="225666" y="10439"/>
                </a:lnTo>
                <a:lnTo>
                  <a:pt x="229057" y="8178"/>
                </a:lnTo>
                <a:lnTo>
                  <a:pt x="233654" y="8178"/>
                </a:lnTo>
                <a:lnTo>
                  <a:pt x="238480" y="10286"/>
                </a:lnTo>
                <a:lnTo>
                  <a:pt x="238480" y="7315"/>
                </a:lnTo>
                <a:lnTo>
                  <a:pt x="234594" y="5956"/>
                </a:lnTo>
                <a:lnTo>
                  <a:pt x="231343" y="5587"/>
                </a:lnTo>
                <a:lnTo>
                  <a:pt x="228193" y="5587"/>
                </a:lnTo>
                <a:lnTo>
                  <a:pt x="225590" y="6603"/>
                </a:lnTo>
                <a:lnTo>
                  <a:pt x="223507" y="8610"/>
                </a:lnTo>
                <a:lnTo>
                  <a:pt x="220383" y="13157"/>
                </a:lnTo>
                <a:lnTo>
                  <a:pt x="220383" y="19062"/>
                </a:lnTo>
                <a:lnTo>
                  <a:pt x="221386" y="21475"/>
                </a:lnTo>
                <a:lnTo>
                  <a:pt x="225412" y="25399"/>
                </a:lnTo>
                <a:lnTo>
                  <a:pt x="228092" y="26390"/>
                </a:lnTo>
                <a:lnTo>
                  <a:pt x="233908" y="26390"/>
                </a:lnTo>
                <a:lnTo>
                  <a:pt x="238887" y="24752"/>
                </a:lnTo>
                <a:lnTo>
                  <a:pt x="238887" y="16154"/>
                </a:lnTo>
                <a:lnTo>
                  <a:pt x="232079" y="16154"/>
                </a:lnTo>
                <a:lnTo>
                  <a:pt x="232079" y="18745"/>
                </a:lnTo>
                <a:lnTo>
                  <a:pt x="235991" y="18745"/>
                </a:lnTo>
                <a:close/>
              </a:path>
              <a:path w="345452" h="60896">
                <a:moveTo>
                  <a:pt x="196545" y="21475"/>
                </a:moveTo>
                <a:lnTo>
                  <a:pt x="200621" y="25399"/>
                </a:lnTo>
                <a:lnTo>
                  <a:pt x="203174" y="26390"/>
                </a:lnTo>
                <a:lnTo>
                  <a:pt x="209448" y="26390"/>
                </a:lnTo>
                <a:lnTo>
                  <a:pt x="206425" y="23710"/>
                </a:lnTo>
                <a:lnTo>
                  <a:pt x="202298" y="22986"/>
                </a:lnTo>
                <a:lnTo>
                  <a:pt x="199288" y="20078"/>
                </a:lnTo>
                <a:lnTo>
                  <a:pt x="198539" y="16065"/>
                </a:lnTo>
                <a:lnTo>
                  <a:pt x="199288" y="11950"/>
                </a:lnTo>
                <a:lnTo>
                  <a:pt x="202272" y="9055"/>
                </a:lnTo>
                <a:lnTo>
                  <a:pt x="206514" y="8318"/>
                </a:lnTo>
                <a:lnTo>
                  <a:pt x="210591" y="9055"/>
                </a:lnTo>
                <a:lnTo>
                  <a:pt x="213613" y="11988"/>
                </a:lnTo>
                <a:lnTo>
                  <a:pt x="214375" y="15951"/>
                </a:lnTo>
                <a:lnTo>
                  <a:pt x="214210" y="23444"/>
                </a:lnTo>
                <a:lnTo>
                  <a:pt x="217373" y="18999"/>
                </a:lnTo>
                <a:lnTo>
                  <a:pt x="217373" y="13017"/>
                </a:lnTo>
                <a:lnTo>
                  <a:pt x="216319" y="10528"/>
                </a:lnTo>
                <a:lnTo>
                  <a:pt x="212153" y="6553"/>
                </a:lnTo>
                <a:lnTo>
                  <a:pt x="209537" y="5562"/>
                </a:lnTo>
                <a:lnTo>
                  <a:pt x="203263" y="5562"/>
                </a:lnTo>
                <a:lnTo>
                  <a:pt x="200672" y="6553"/>
                </a:lnTo>
                <a:lnTo>
                  <a:pt x="198615" y="8534"/>
                </a:lnTo>
                <a:lnTo>
                  <a:pt x="195529" y="13030"/>
                </a:lnTo>
                <a:lnTo>
                  <a:pt x="195529" y="19024"/>
                </a:lnTo>
                <a:lnTo>
                  <a:pt x="196545" y="21475"/>
                </a:lnTo>
                <a:close/>
              </a:path>
              <a:path w="345452" h="60896">
                <a:moveTo>
                  <a:pt x="206425" y="23710"/>
                </a:moveTo>
                <a:lnTo>
                  <a:pt x="209448" y="26390"/>
                </a:lnTo>
                <a:lnTo>
                  <a:pt x="212102" y="25399"/>
                </a:lnTo>
                <a:lnTo>
                  <a:pt x="214210" y="23444"/>
                </a:lnTo>
                <a:lnTo>
                  <a:pt x="214375" y="15951"/>
                </a:lnTo>
                <a:lnTo>
                  <a:pt x="213613" y="20002"/>
                </a:lnTo>
                <a:lnTo>
                  <a:pt x="210591" y="22961"/>
                </a:lnTo>
                <a:lnTo>
                  <a:pt x="206425" y="23710"/>
                </a:lnTo>
                <a:close/>
              </a:path>
              <a:path w="345452" h="60896">
                <a:moveTo>
                  <a:pt x="184276" y="23533"/>
                </a:moveTo>
                <a:lnTo>
                  <a:pt x="184276" y="17233"/>
                </a:lnTo>
                <a:lnTo>
                  <a:pt x="192595" y="17233"/>
                </a:lnTo>
                <a:lnTo>
                  <a:pt x="192595" y="14630"/>
                </a:lnTo>
                <a:lnTo>
                  <a:pt x="184276" y="14630"/>
                </a:lnTo>
                <a:lnTo>
                  <a:pt x="184276" y="8445"/>
                </a:lnTo>
                <a:lnTo>
                  <a:pt x="192874" y="8445"/>
                </a:lnTo>
                <a:lnTo>
                  <a:pt x="192874" y="5854"/>
                </a:lnTo>
                <a:lnTo>
                  <a:pt x="181368" y="5854"/>
                </a:lnTo>
                <a:lnTo>
                  <a:pt x="181368" y="26123"/>
                </a:lnTo>
                <a:lnTo>
                  <a:pt x="193154" y="26123"/>
                </a:lnTo>
                <a:lnTo>
                  <a:pt x="193154" y="23533"/>
                </a:lnTo>
                <a:lnTo>
                  <a:pt x="184276" y="23533"/>
                </a:lnTo>
                <a:close/>
              </a:path>
              <a:path w="345452" h="60896">
                <a:moveTo>
                  <a:pt x="174040" y="18745"/>
                </a:moveTo>
                <a:lnTo>
                  <a:pt x="174040" y="22961"/>
                </a:lnTo>
                <a:lnTo>
                  <a:pt x="173774" y="23050"/>
                </a:lnTo>
                <a:lnTo>
                  <a:pt x="170764" y="23850"/>
                </a:lnTo>
                <a:lnTo>
                  <a:pt x="167208" y="23850"/>
                </a:lnTo>
                <a:lnTo>
                  <a:pt x="163728" y="21666"/>
                </a:lnTo>
                <a:lnTo>
                  <a:pt x="161442" y="18313"/>
                </a:lnTo>
                <a:lnTo>
                  <a:pt x="161442" y="13817"/>
                </a:lnTo>
                <a:lnTo>
                  <a:pt x="163728" y="10439"/>
                </a:lnTo>
                <a:lnTo>
                  <a:pt x="167119" y="8178"/>
                </a:lnTo>
                <a:lnTo>
                  <a:pt x="171716" y="8178"/>
                </a:lnTo>
                <a:lnTo>
                  <a:pt x="176542" y="10286"/>
                </a:lnTo>
                <a:lnTo>
                  <a:pt x="176542" y="7315"/>
                </a:lnTo>
                <a:lnTo>
                  <a:pt x="172643" y="5956"/>
                </a:lnTo>
                <a:lnTo>
                  <a:pt x="169392" y="5587"/>
                </a:lnTo>
                <a:lnTo>
                  <a:pt x="166255" y="5587"/>
                </a:lnTo>
                <a:lnTo>
                  <a:pt x="163639" y="6603"/>
                </a:lnTo>
                <a:lnTo>
                  <a:pt x="161569" y="8610"/>
                </a:lnTo>
                <a:lnTo>
                  <a:pt x="158445" y="13157"/>
                </a:lnTo>
                <a:lnTo>
                  <a:pt x="158445" y="19062"/>
                </a:lnTo>
                <a:lnTo>
                  <a:pt x="159435" y="21475"/>
                </a:lnTo>
                <a:lnTo>
                  <a:pt x="163461" y="25399"/>
                </a:lnTo>
                <a:lnTo>
                  <a:pt x="166154" y="26390"/>
                </a:lnTo>
                <a:lnTo>
                  <a:pt x="171970" y="26390"/>
                </a:lnTo>
                <a:lnTo>
                  <a:pt x="176949" y="24752"/>
                </a:lnTo>
                <a:lnTo>
                  <a:pt x="176949" y="16154"/>
                </a:lnTo>
                <a:lnTo>
                  <a:pt x="170129" y="16154"/>
                </a:lnTo>
                <a:lnTo>
                  <a:pt x="170129" y="18745"/>
                </a:lnTo>
                <a:lnTo>
                  <a:pt x="174040" y="18745"/>
                </a:lnTo>
                <a:close/>
              </a:path>
              <a:path w="345452" h="60896">
                <a:moveTo>
                  <a:pt x="126339" y="21475"/>
                </a:moveTo>
                <a:lnTo>
                  <a:pt x="130416" y="25399"/>
                </a:lnTo>
                <a:lnTo>
                  <a:pt x="132969" y="26390"/>
                </a:lnTo>
                <a:lnTo>
                  <a:pt x="139230" y="26390"/>
                </a:lnTo>
                <a:lnTo>
                  <a:pt x="136220" y="23710"/>
                </a:lnTo>
                <a:lnTo>
                  <a:pt x="132080" y="22986"/>
                </a:lnTo>
                <a:lnTo>
                  <a:pt x="129082" y="20078"/>
                </a:lnTo>
                <a:lnTo>
                  <a:pt x="128333" y="16065"/>
                </a:lnTo>
                <a:lnTo>
                  <a:pt x="129082" y="11950"/>
                </a:lnTo>
                <a:lnTo>
                  <a:pt x="132067" y="9055"/>
                </a:lnTo>
                <a:lnTo>
                  <a:pt x="136309" y="8318"/>
                </a:lnTo>
                <a:lnTo>
                  <a:pt x="140373" y="9055"/>
                </a:lnTo>
                <a:lnTo>
                  <a:pt x="143408" y="11988"/>
                </a:lnTo>
                <a:lnTo>
                  <a:pt x="144157" y="15951"/>
                </a:lnTo>
                <a:lnTo>
                  <a:pt x="144005" y="23444"/>
                </a:lnTo>
                <a:lnTo>
                  <a:pt x="147154" y="18999"/>
                </a:lnTo>
                <a:lnTo>
                  <a:pt x="147154" y="13017"/>
                </a:lnTo>
                <a:lnTo>
                  <a:pt x="146113" y="10528"/>
                </a:lnTo>
                <a:lnTo>
                  <a:pt x="141947" y="6553"/>
                </a:lnTo>
                <a:lnTo>
                  <a:pt x="139331" y="5562"/>
                </a:lnTo>
                <a:lnTo>
                  <a:pt x="133045" y="5562"/>
                </a:lnTo>
                <a:lnTo>
                  <a:pt x="130454" y="6553"/>
                </a:lnTo>
                <a:lnTo>
                  <a:pt x="128397" y="8534"/>
                </a:lnTo>
                <a:lnTo>
                  <a:pt x="125323" y="13030"/>
                </a:lnTo>
                <a:lnTo>
                  <a:pt x="125323" y="19024"/>
                </a:lnTo>
                <a:lnTo>
                  <a:pt x="126339" y="21475"/>
                </a:lnTo>
                <a:close/>
              </a:path>
              <a:path w="345452" h="60896">
                <a:moveTo>
                  <a:pt x="136220" y="23710"/>
                </a:moveTo>
                <a:lnTo>
                  <a:pt x="139230" y="26390"/>
                </a:lnTo>
                <a:lnTo>
                  <a:pt x="141897" y="25399"/>
                </a:lnTo>
                <a:lnTo>
                  <a:pt x="144005" y="23444"/>
                </a:lnTo>
                <a:lnTo>
                  <a:pt x="144157" y="15951"/>
                </a:lnTo>
                <a:lnTo>
                  <a:pt x="143408" y="20002"/>
                </a:lnTo>
                <a:lnTo>
                  <a:pt x="140373" y="22961"/>
                </a:lnTo>
                <a:lnTo>
                  <a:pt x="136220" y="23710"/>
                </a:lnTo>
                <a:close/>
              </a:path>
              <a:path w="345452" h="60896">
                <a:moveTo>
                  <a:pt x="115227" y="26149"/>
                </a:moveTo>
                <a:lnTo>
                  <a:pt x="118148" y="26149"/>
                </a:lnTo>
                <a:lnTo>
                  <a:pt x="118148" y="8407"/>
                </a:lnTo>
                <a:lnTo>
                  <a:pt x="125222" y="8407"/>
                </a:lnTo>
                <a:lnTo>
                  <a:pt x="125222" y="5816"/>
                </a:lnTo>
                <a:lnTo>
                  <a:pt x="108280" y="5816"/>
                </a:lnTo>
                <a:lnTo>
                  <a:pt x="108280" y="8407"/>
                </a:lnTo>
                <a:lnTo>
                  <a:pt x="115227" y="8407"/>
                </a:lnTo>
                <a:lnTo>
                  <a:pt x="115227" y="26149"/>
                </a:lnTo>
                <a:close/>
              </a:path>
              <a:path w="345452" h="60896">
                <a:moveTo>
                  <a:pt x="105791" y="5854"/>
                </a:moveTo>
                <a:lnTo>
                  <a:pt x="102870" y="5854"/>
                </a:lnTo>
                <a:lnTo>
                  <a:pt x="102870" y="17373"/>
                </a:lnTo>
                <a:lnTo>
                  <a:pt x="102501" y="20764"/>
                </a:lnTo>
                <a:lnTo>
                  <a:pt x="98767" y="23825"/>
                </a:lnTo>
                <a:lnTo>
                  <a:pt x="94792" y="23596"/>
                </a:lnTo>
                <a:lnTo>
                  <a:pt x="91465" y="20612"/>
                </a:lnTo>
                <a:lnTo>
                  <a:pt x="91249" y="17373"/>
                </a:lnTo>
                <a:lnTo>
                  <a:pt x="91249" y="5854"/>
                </a:lnTo>
                <a:lnTo>
                  <a:pt x="88328" y="5854"/>
                </a:lnTo>
                <a:lnTo>
                  <a:pt x="88328" y="17348"/>
                </a:lnTo>
                <a:lnTo>
                  <a:pt x="88658" y="20942"/>
                </a:lnTo>
                <a:lnTo>
                  <a:pt x="90716" y="24320"/>
                </a:lnTo>
                <a:lnTo>
                  <a:pt x="94437" y="26390"/>
                </a:lnTo>
                <a:lnTo>
                  <a:pt x="99669" y="26390"/>
                </a:lnTo>
                <a:lnTo>
                  <a:pt x="101777" y="25692"/>
                </a:lnTo>
                <a:lnTo>
                  <a:pt x="104609" y="22885"/>
                </a:lnTo>
                <a:lnTo>
                  <a:pt x="105676" y="20104"/>
                </a:lnTo>
                <a:lnTo>
                  <a:pt x="105791" y="5854"/>
                </a:lnTo>
                <a:close/>
              </a:path>
              <a:path w="345452" h="60896">
                <a:moveTo>
                  <a:pt x="75831" y="26149"/>
                </a:moveTo>
                <a:lnTo>
                  <a:pt x="78752" y="26149"/>
                </a:lnTo>
                <a:lnTo>
                  <a:pt x="78752" y="8407"/>
                </a:lnTo>
                <a:lnTo>
                  <a:pt x="85826" y="8407"/>
                </a:lnTo>
                <a:lnTo>
                  <a:pt x="85826" y="5816"/>
                </a:lnTo>
                <a:lnTo>
                  <a:pt x="68872" y="5816"/>
                </a:lnTo>
                <a:lnTo>
                  <a:pt x="68872" y="8407"/>
                </a:lnTo>
                <a:lnTo>
                  <a:pt x="75831" y="8407"/>
                </a:lnTo>
                <a:lnTo>
                  <a:pt x="75831" y="26149"/>
                </a:lnTo>
                <a:close/>
              </a:path>
              <a:path w="345452" h="60896">
                <a:moveTo>
                  <a:pt x="63004" y="5854"/>
                </a:moveTo>
                <a:lnTo>
                  <a:pt x="63004" y="26149"/>
                </a:lnTo>
                <a:lnTo>
                  <a:pt x="65912" y="26149"/>
                </a:lnTo>
                <a:lnTo>
                  <a:pt x="65912" y="5854"/>
                </a:lnTo>
                <a:lnTo>
                  <a:pt x="63004" y="5854"/>
                </a:lnTo>
                <a:close/>
              </a:path>
              <a:path w="345452" h="60896">
                <a:moveTo>
                  <a:pt x="50050" y="26149"/>
                </a:moveTo>
                <a:lnTo>
                  <a:pt x="52971" y="26149"/>
                </a:lnTo>
                <a:lnTo>
                  <a:pt x="52971" y="8407"/>
                </a:lnTo>
                <a:lnTo>
                  <a:pt x="60045" y="8407"/>
                </a:lnTo>
                <a:lnTo>
                  <a:pt x="60045" y="5816"/>
                </a:lnTo>
                <a:lnTo>
                  <a:pt x="43091" y="5816"/>
                </a:lnTo>
                <a:lnTo>
                  <a:pt x="43091" y="8407"/>
                </a:lnTo>
                <a:lnTo>
                  <a:pt x="50050" y="8407"/>
                </a:lnTo>
                <a:lnTo>
                  <a:pt x="50050" y="26149"/>
                </a:lnTo>
                <a:close/>
              </a:path>
              <a:path w="345452" h="60896">
                <a:moveTo>
                  <a:pt x="0" y="5854"/>
                </a:moveTo>
                <a:lnTo>
                  <a:pt x="0" y="26149"/>
                </a:lnTo>
                <a:lnTo>
                  <a:pt x="2908" y="26149"/>
                </a:lnTo>
                <a:lnTo>
                  <a:pt x="2908" y="5854"/>
                </a:lnTo>
                <a:lnTo>
                  <a:pt x="0" y="5854"/>
                </a:lnTo>
                <a:close/>
              </a:path>
              <a:path w="345452" h="60896">
                <a:moveTo>
                  <a:pt x="10413" y="26149"/>
                </a:moveTo>
                <a:lnTo>
                  <a:pt x="10413" y="10528"/>
                </a:lnTo>
                <a:lnTo>
                  <a:pt x="23990" y="26149"/>
                </a:lnTo>
                <a:lnTo>
                  <a:pt x="26492" y="26149"/>
                </a:lnTo>
                <a:lnTo>
                  <a:pt x="26492" y="5854"/>
                </a:lnTo>
                <a:lnTo>
                  <a:pt x="23723" y="5854"/>
                </a:lnTo>
                <a:lnTo>
                  <a:pt x="23723" y="21602"/>
                </a:lnTo>
                <a:lnTo>
                  <a:pt x="10033" y="5854"/>
                </a:lnTo>
                <a:lnTo>
                  <a:pt x="7683" y="5854"/>
                </a:lnTo>
                <a:lnTo>
                  <a:pt x="7683" y="26149"/>
                </a:lnTo>
                <a:lnTo>
                  <a:pt x="10413" y="26149"/>
                </a:lnTo>
                <a:close/>
              </a:path>
            </a:pathLst>
          </a:custGeom>
          <a:solidFill>
            <a:srgbClr val="363435"/>
          </a:solidFill>
        </p:spPr>
        <p:txBody>
          <a:bodyPr wrap="square" lIns="0" tIns="0" rIns="0" bIns="0" rtlCol="0">
            <a:noAutofit/>
          </a:bodyPr>
          <a:lstStyle/>
          <a:p>
            <a:endParaRPr dirty="0">
              <a:latin typeface="+mj-lt"/>
            </a:endParaRPr>
          </a:p>
        </p:txBody>
      </p:sp>
      <p:sp>
        <p:nvSpPr>
          <p:cNvPr id="12" name="object 884"/>
          <p:cNvSpPr/>
          <p:nvPr/>
        </p:nvSpPr>
        <p:spPr>
          <a:xfrm>
            <a:off x="8769313" y="4935346"/>
            <a:ext cx="2908" cy="0"/>
          </a:xfrm>
          <a:custGeom>
            <a:avLst/>
            <a:gdLst/>
            <a:ahLst/>
            <a:cxnLst/>
            <a:rect l="l" t="t" r="r" b="b"/>
            <a:pathLst>
              <a:path w="2908">
                <a:moveTo>
                  <a:pt x="0" y="0"/>
                </a:moveTo>
                <a:lnTo>
                  <a:pt x="2908" y="0"/>
                </a:lnTo>
              </a:path>
            </a:pathLst>
          </a:custGeom>
          <a:ln w="21564">
            <a:solidFill>
              <a:srgbClr val="363435"/>
            </a:solidFill>
          </a:ln>
        </p:spPr>
        <p:txBody>
          <a:bodyPr wrap="square" lIns="0" tIns="0" rIns="0" bIns="0" rtlCol="0">
            <a:noAutofit/>
          </a:bodyPr>
          <a:lstStyle/>
          <a:p>
            <a:endParaRPr dirty="0">
              <a:latin typeface="+mj-lt"/>
            </a:endParaRPr>
          </a:p>
        </p:txBody>
      </p:sp>
      <p:sp>
        <p:nvSpPr>
          <p:cNvPr id="13" name="object 885"/>
          <p:cNvSpPr/>
          <p:nvPr/>
        </p:nvSpPr>
        <p:spPr>
          <a:xfrm>
            <a:off x="8604390" y="4935346"/>
            <a:ext cx="2908" cy="0"/>
          </a:xfrm>
          <a:custGeom>
            <a:avLst/>
            <a:gdLst/>
            <a:ahLst/>
            <a:cxnLst/>
            <a:rect l="l" t="t" r="r" b="b"/>
            <a:pathLst>
              <a:path w="2908">
                <a:moveTo>
                  <a:pt x="0" y="0"/>
                </a:moveTo>
                <a:lnTo>
                  <a:pt x="2908" y="0"/>
                </a:lnTo>
              </a:path>
            </a:pathLst>
          </a:custGeom>
          <a:ln w="21564">
            <a:solidFill>
              <a:srgbClr val="363435"/>
            </a:solidFill>
          </a:ln>
        </p:spPr>
        <p:txBody>
          <a:bodyPr wrap="square" lIns="0" tIns="0" rIns="0" bIns="0" rtlCol="0">
            <a:noAutofit/>
          </a:bodyPr>
          <a:lstStyle/>
          <a:p>
            <a:endParaRPr dirty="0">
              <a:latin typeface="+mj-lt"/>
            </a:endParaRPr>
          </a:p>
        </p:txBody>
      </p:sp>
      <p:sp>
        <p:nvSpPr>
          <p:cNvPr id="14" name="object 886"/>
          <p:cNvSpPr/>
          <p:nvPr/>
        </p:nvSpPr>
        <p:spPr>
          <a:xfrm>
            <a:off x="8764588" y="4900840"/>
            <a:ext cx="2908" cy="0"/>
          </a:xfrm>
          <a:custGeom>
            <a:avLst/>
            <a:gdLst/>
            <a:ahLst/>
            <a:cxnLst/>
            <a:rect l="l" t="t" r="r" b="b"/>
            <a:pathLst>
              <a:path w="2908">
                <a:moveTo>
                  <a:pt x="0" y="0"/>
                </a:moveTo>
                <a:lnTo>
                  <a:pt x="2908" y="0"/>
                </a:lnTo>
              </a:path>
            </a:pathLst>
          </a:custGeom>
          <a:ln w="21564">
            <a:solidFill>
              <a:srgbClr val="363435"/>
            </a:solidFill>
          </a:ln>
        </p:spPr>
        <p:txBody>
          <a:bodyPr wrap="square" lIns="0" tIns="0" rIns="0" bIns="0" rtlCol="0">
            <a:noAutofit/>
          </a:bodyPr>
          <a:lstStyle/>
          <a:p>
            <a:endParaRPr dirty="0">
              <a:latin typeface="+mj-lt"/>
            </a:endParaRPr>
          </a:p>
        </p:txBody>
      </p:sp>
      <p:sp>
        <p:nvSpPr>
          <p:cNvPr id="15" name="object 887"/>
          <p:cNvSpPr/>
          <p:nvPr/>
        </p:nvSpPr>
        <p:spPr>
          <a:xfrm>
            <a:off x="8531924" y="4900840"/>
            <a:ext cx="2908" cy="0"/>
          </a:xfrm>
          <a:custGeom>
            <a:avLst/>
            <a:gdLst/>
            <a:ahLst/>
            <a:cxnLst/>
            <a:rect l="l" t="t" r="r" b="b"/>
            <a:pathLst>
              <a:path w="2908">
                <a:moveTo>
                  <a:pt x="0" y="0"/>
                </a:moveTo>
                <a:lnTo>
                  <a:pt x="2908" y="0"/>
                </a:lnTo>
              </a:path>
            </a:pathLst>
          </a:custGeom>
          <a:ln w="21564">
            <a:solidFill>
              <a:srgbClr val="363435"/>
            </a:solidFill>
          </a:ln>
        </p:spPr>
        <p:txBody>
          <a:bodyPr wrap="square" lIns="0" tIns="0" rIns="0" bIns="0" rtlCol="0">
            <a:noAutofit/>
          </a:bodyPr>
          <a:lstStyle/>
          <a:p>
            <a:endParaRPr dirty="0">
              <a:latin typeface="+mj-lt"/>
            </a:endParaRPr>
          </a:p>
        </p:txBody>
      </p:sp>
      <p:sp>
        <p:nvSpPr>
          <p:cNvPr id="16" name="object 888"/>
          <p:cNvSpPr/>
          <p:nvPr/>
        </p:nvSpPr>
        <p:spPr>
          <a:xfrm>
            <a:off x="8468920" y="4900840"/>
            <a:ext cx="2908" cy="0"/>
          </a:xfrm>
          <a:custGeom>
            <a:avLst/>
            <a:gdLst/>
            <a:ahLst/>
            <a:cxnLst/>
            <a:rect l="l" t="t" r="r" b="b"/>
            <a:pathLst>
              <a:path w="2908">
                <a:moveTo>
                  <a:pt x="0" y="0"/>
                </a:moveTo>
                <a:lnTo>
                  <a:pt x="2908" y="0"/>
                </a:lnTo>
              </a:path>
            </a:pathLst>
          </a:custGeom>
          <a:ln w="21564">
            <a:solidFill>
              <a:srgbClr val="363435"/>
            </a:solidFill>
          </a:ln>
        </p:spPr>
        <p:txBody>
          <a:bodyPr wrap="square" lIns="0" tIns="0" rIns="0" bIns="0" rtlCol="0">
            <a:noAutofit/>
          </a:bodyPr>
          <a:lstStyle/>
          <a:p>
            <a:endParaRPr dirty="0">
              <a:latin typeface="+mj-lt"/>
            </a:endParaRPr>
          </a:p>
        </p:txBody>
      </p:sp>
      <p:sp>
        <p:nvSpPr>
          <p:cNvPr id="17" name="object 889"/>
          <p:cNvSpPr/>
          <p:nvPr/>
        </p:nvSpPr>
        <p:spPr>
          <a:xfrm>
            <a:off x="8484808" y="4772624"/>
            <a:ext cx="312724" cy="104470"/>
          </a:xfrm>
          <a:custGeom>
            <a:avLst/>
            <a:gdLst/>
            <a:ahLst/>
            <a:cxnLst/>
            <a:rect l="l" t="t" r="r" b="b"/>
            <a:pathLst>
              <a:path w="312724" h="104470">
                <a:moveTo>
                  <a:pt x="156082" y="73113"/>
                </a:moveTo>
                <a:lnTo>
                  <a:pt x="161480" y="59982"/>
                </a:lnTo>
                <a:lnTo>
                  <a:pt x="175945" y="23126"/>
                </a:lnTo>
                <a:lnTo>
                  <a:pt x="191554" y="59982"/>
                </a:lnTo>
                <a:lnTo>
                  <a:pt x="197230" y="73113"/>
                </a:lnTo>
                <a:lnTo>
                  <a:pt x="210146" y="103098"/>
                </a:lnTo>
                <a:lnTo>
                  <a:pt x="224332" y="103098"/>
                </a:lnTo>
                <a:lnTo>
                  <a:pt x="181051" y="749"/>
                </a:lnTo>
                <a:lnTo>
                  <a:pt x="171259" y="749"/>
                </a:lnTo>
                <a:lnTo>
                  <a:pt x="129692" y="103098"/>
                </a:lnTo>
                <a:lnTo>
                  <a:pt x="143878" y="103098"/>
                </a:lnTo>
                <a:lnTo>
                  <a:pt x="156082" y="73113"/>
                </a:lnTo>
                <a:close/>
              </a:path>
              <a:path w="312724" h="104470">
                <a:moveTo>
                  <a:pt x="161480" y="59982"/>
                </a:moveTo>
                <a:lnTo>
                  <a:pt x="156082" y="73113"/>
                </a:lnTo>
                <a:lnTo>
                  <a:pt x="197230" y="73113"/>
                </a:lnTo>
                <a:lnTo>
                  <a:pt x="191554" y="59982"/>
                </a:lnTo>
                <a:lnTo>
                  <a:pt x="161480" y="59982"/>
                </a:lnTo>
                <a:close/>
              </a:path>
              <a:path w="312724" h="104470">
                <a:moveTo>
                  <a:pt x="70564" y="88569"/>
                </a:moveTo>
                <a:lnTo>
                  <a:pt x="58716" y="81710"/>
                </a:lnTo>
                <a:lnTo>
                  <a:pt x="50429" y="71113"/>
                </a:lnTo>
                <a:lnTo>
                  <a:pt x="46394" y="57462"/>
                </a:lnTo>
                <a:lnTo>
                  <a:pt x="46113" y="52374"/>
                </a:lnTo>
                <a:lnTo>
                  <a:pt x="48675" y="37797"/>
                </a:lnTo>
                <a:lnTo>
                  <a:pt x="55752" y="25866"/>
                </a:lnTo>
                <a:lnTo>
                  <a:pt x="66435" y="17494"/>
                </a:lnTo>
                <a:lnTo>
                  <a:pt x="79812" y="13593"/>
                </a:lnTo>
                <a:lnTo>
                  <a:pt x="83438" y="13423"/>
                </a:lnTo>
                <a:lnTo>
                  <a:pt x="95719" y="14682"/>
                </a:lnTo>
                <a:lnTo>
                  <a:pt x="107958" y="18405"/>
                </a:lnTo>
                <a:lnTo>
                  <a:pt x="118198" y="23431"/>
                </a:lnTo>
                <a:lnTo>
                  <a:pt x="118198" y="8648"/>
                </a:lnTo>
                <a:lnTo>
                  <a:pt x="104215" y="3156"/>
                </a:lnTo>
                <a:lnTo>
                  <a:pt x="92857" y="540"/>
                </a:lnTo>
                <a:lnTo>
                  <a:pt x="83718" y="0"/>
                </a:lnTo>
                <a:lnTo>
                  <a:pt x="69240" y="1934"/>
                </a:lnTo>
                <a:lnTo>
                  <a:pt x="56477" y="7422"/>
                </a:lnTo>
                <a:lnTo>
                  <a:pt x="45893" y="15989"/>
                </a:lnTo>
                <a:lnTo>
                  <a:pt x="37950" y="27161"/>
                </a:lnTo>
                <a:lnTo>
                  <a:pt x="33113" y="40463"/>
                </a:lnTo>
                <a:lnTo>
                  <a:pt x="31788" y="52819"/>
                </a:lnTo>
                <a:lnTo>
                  <a:pt x="33700" y="67603"/>
                </a:lnTo>
                <a:lnTo>
                  <a:pt x="39141" y="80490"/>
                </a:lnTo>
                <a:lnTo>
                  <a:pt x="47667" y="91042"/>
                </a:lnTo>
                <a:lnTo>
                  <a:pt x="58833" y="98825"/>
                </a:lnTo>
                <a:lnTo>
                  <a:pt x="72197" y="103403"/>
                </a:lnTo>
                <a:lnTo>
                  <a:pt x="83299" y="104470"/>
                </a:lnTo>
                <a:lnTo>
                  <a:pt x="96071" y="103610"/>
                </a:lnTo>
                <a:lnTo>
                  <a:pt x="108053" y="100859"/>
                </a:lnTo>
                <a:lnTo>
                  <a:pt x="120180" y="96088"/>
                </a:lnTo>
                <a:lnTo>
                  <a:pt x="120180" y="52971"/>
                </a:lnTo>
                <a:lnTo>
                  <a:pt x="87693" y="52971"/>
                </a:lnTo>
                <a:lnTo>
                  <a:pt x="87693" y="66090"/>
                </a:lnTo>
                <a:lnTo>
                  <a:pt x="106273" y="66090"/>
                </a:lnTo>
                <a:lnTo>
                  <a:pt x="106273" y="86982"/>
                </a:lnTo>
                <a:lnTo>
                  <a:pt x="99606" y="89217"/>
                </a:lnTo>
                <a:lnTo>
                  <a:pt x="92798" y="91008"/>
                </a:lnTo>
                <a:lnTo>
                  <a:pt x="85280" y="91008"/>
                </a:lnTo>
                <a:lnTo>
                  <a:pt x="70564" y="88569"/>
                </a:lnTo>
                <a:close/>
              </a:path>
              <a:path w="312724" h="104470">
                <a:moveTo>
                  <a:pt x="0" y="1346"/>
                </a:moveTo>
                <a:lnTo>
                  <a:pt x="0" y="103098"/>
                </a:lnTo>
                <a:lnTo>
                  <a:pt x="13906" y="103098"/>
                </a:lnTo>
                <a:lnTo>
                  <a:pt x="13906" y="1346"/>
                </a:lnTo>
                <a:lnTo>
                  <a:pt x="0" y="1346"/>
                </a:lnTo>
                <a:close/>
              </a:path>
              <a:path w="312724" h="104470">
                <a:moveTo>
                  <a:pt x="252282" y="81760"/>
                </a:moveTo>
                <a:lnTo>
                  <a:pt x="244056" y="71174"/>
                </a:lnTo>
                <a:lnTo>
                  <a:pt x="240076" y="57482"/>
                </a:lnTo>
                <a:lnTo>
                  <a:pt x="239801" y="52374"/>
                </a:lnTo>
                <a:lnTo>
                  <a:pt x="242316" y="37889"/>
                </a:lnTo>
                <a:lnTo>
                  <a:pt x="249324" y="26079"/>
                </a:lnTo>
                <a:lnTo>
                  <a:pt x="260023" y="17745"/>
                </a:lnTo>
                <a:lnTo>
                  <a:pt x="273607" y="13688"/>
                </a:lnTo>
                <a:lnTo>
                  <a:pt x="278396" y="13423"/>
                </a:lnTo>
                <a:lnTo>
                  <a:pt x="290338" y="14759"/>
                </a:lnTo>
                <a:lnTo>
                  <a:pt x="302272" y="18904"/>
                </a:lnTo>
                <a:lnTo>
                  <a:pt x="311734" y="24015"/>
                </a:lnTo>
                <a:lnTo>
                  <a:pt x="311734" y="8356"/>
                </a:lnTo>
                <a:lnTo>
                  <a:pt x="298186" y="3198"/>
                </a:lnTo>
                <a:lnTo>
                  <a:pt x="286303" y="520"/>
                </a:lnTo>
                <a:lnTo>
                  <a:pt x="278536" y="0"/>
                </a:lnTo>
                <a:lnTo>
                  <a:pt x="263785" y="1856"/>
                </a:lnTo>
                <a:lnTo>
                  <a:pt x="250872" y="7154"/>
                </a:lnTo>
                <a:lnTo>
                  <a:pt x="240192" y="15483"/>
                </a:lnTo>
                <a:lnTo>
                  <a:pt x="232136" y="26433"/>
                </a:lnTo>
                <a:lnTo>
                  <a:pt x="227097" y="39597"/>
                </a:lnTo>
                <a:lnTo>
                  <a:pt x="225463" y="53708"/>
                </a:lnTo>
                <a:lnTo>
                  <a:pt x="226937" y="65409"/>
                </a:lnTo>
                <a:lnTo>
                  <a:pt x="231457" y="77392"/>
                </a:lnTo>
                <a:lnTo>
                  <a:pt x="239165" y="88464"/>
                </a:lnTo>
                <a:lnTo>
                  <a:pt x="250206" y="97432"/>
                </a:lnTo>
                <a:lnTo>
                  <a:pt x="264724" y="103100"/>
                </a:lnTo>
                <a:lnTo>
                  <a:pt x="277685" y="104470"/>
                </a:lnTo>
                <a:lnTo>
                  <a:pt x="292062" y="103179"/>
                </a:lnTo>
                <a:lnTo>
                  <a:pt x="303904" y="99705"/>
                </a:lnTo>
                <a:lnTo>
                  <a:pt x="312724" y="95491"/>
                </a:lnTo>
                <a:lnTo>
                  <a:pt x="312724" y="79527"/>
                </a:lnTo>
                <a:lnTo>
                  <a:pt x="300770" y="86159"/>
                </a:lnTo>
                <a:lnTo>
                  <a:pt x="288594" y="90021"/>
                </a:lnTo>
                <a:lnTo>
                  <a:pt x="278955" y="91008"/>
                </a:lnTo>
                <a:lnTo>
                  <a:pt x="264124" y="88587"/>
                </a:lnTo>
                <a:lnTo>
                  <a:pt x="252282" y="81760"/>
                </a:lnTo>
                <a:close/>
              </a:path>
            </a:pathLst>
          </a:custGeom>
          <a:solidFill>
            <a:srgbClr val="363435"/>
          </a:solidFill>
        </p:spPr>
        <p:txBody>
          <a:bodyPr wrap="square" lIns="0" tIns="0" rIns="0" bIns="0" rtlCol="0">
            <a:noAutofit/>
          </a:bodyPr>
          <a:lstStyle/>
          <a:p>
            <a:endParaRPr dirty="0">
              <a:latin typeface="+mj-lt"/>
            </a:endParaRPr>
          </a:p>
        </p:txBody>
      </p:sp>
      <p:sp>
        <p:nvSpPr>
          <p:cNvPr id="18" name="object 890"/>
          <p:cNvSpPr/>
          <p:nvPr/>
        </p:nvSpPr>
        <p:spPr>
          <a:xfrm>
            <a:off x="8491767" y="4775990"/>
            <a:ext cx="0" cy="97701"/>
          </a:xfrm>
          <a:custGeom>
            <a:avLst/>
            <a:gdLst/>
            <a:ahLst/>
            <a:cxnLst/>
            <a:rect l="l" t="t" r="r" b="b"/>
            <a:pathLst>
              <a:path h="97701">
                <a:moveTo>
                  <a:pt x="0" y="0"/>
                </a:moveTo>
                <a:lnTo>
                  <a:pt x="0" y="97701"/>
                </a:lnTo>
              </a:path>
            </a:pathLst>
          </a:custGeom>
          <a:ln w="11125">
            <a:solidFill>
              <a:srgbClr val="363435"/>
            </a:solidFill>
          </a:ln>
        </p:spPr>
        <p:txBody>
          <a:bodyPr wrap="square" lIns="0" tIns="0" rIns="0" bIns="0" rtlCol="0">
            <a:noAutofit/>
          </a:bodyPr>
          <a:lstStyle/>
          <a:p>
            <a:endParaRPr dirty="0">
              <a:latin typeface="+mj-lt"/>
            </a:endParaRPr>
          </a:p>
        </p:txBody>
      </p:sp>
      <p:sp>
        <p:nvSpPr>
          <p:cNvPr id="19" name="object 891"/>
          <p:cNvSpPr/>
          <p:nvPr/>
        </p:nvSpPr>
        <p:spPr>
          <a:xfrm>
            <a:off x="8482795" y="4771938"/>
            <a:ext cx="17957" cy="105816"/>
          </a:xfrm>
          <a:custGeom>
            <a:avLst/>
            <a:gdLst/>
            <a:ahLst/>
            <a:cxnLst/>
            <a:rect l="l" t="t" r="r" b="b"/>
            <a:pathLst>
              <a:path w="17957" h="105816">
                <a:moveTo>
                  <a:pt x="2019" y="0"/>
                </a:moveTo>
                <a:lnTo>
                  <a:pt x="0" y="2032"/>
                </a:lnTo>
                <a:lnTo>
                  <a:pt x="0" y="103784"/>
                </a:lnTo>
                <a:lnTo>
                  <a:pt x="2019" y="105816"/>
                </a:lnTo>
                <a:lnTo>
                  <a:pt x="15925" y="105816"/>
                </a:lnTo>
                <a:lnTo>
                  <a:pt x="17957" y="103784"/>
                </a:lnTo>
                <a:lnTo>
                  <a:pt x="17957" y="2032"/>
                </a:lnTo>
                <a:lnTo>
                  <a:pt x="15925" y="0"/>
                </a:lnTo>
                <a:lnTo>
                  <a:pt x="2019" y="0"/>
                </a:lnTo>
                <a:close/>
              </a:path>
            </a:pathLst>
          </a:custGeom>
          <a:solidFill>
            <a:srgbClr val="363435"/>
          </a:solidFill>
        </p:spPr>
        <p:txBody>
          <a:bodyPr wrap="square" lIns="0" tIns="0" rIns="0" bIns="0" rtlCol="0">
            <a:noAutofit/>
          </a:bodyPr>
          <a:lstStyle/>
          <a:p>
            <a:endParaRPr dirty="0">
              <a:latin typeface="+mj-lt"/>
            </a:endParaRPr>
          </a:p>
        </p:txBody>
      </p:sp>
      <p:sp>
        <p:nvSpPr>
          <p:cNvPr id="20" name="object 892"/>
          <p:cNvSpPr/>
          <p:nvPr/>
        </p:nvSpPr>
        <p:spPr>
          <a:xfrm>
            <a:off x="8518622" y="4774646"/>
            <a:ext cx="84353" cy="100431"/>
          </a:xfrm>
          <a:custGeom>
            <a:avLst/>
            <a:gdLst/>
            <a:ahLst/>
            <a:cxnLst/>
            <a:rect l="l" t="t" r="r" b="b"/>
            <a:pathLst>
              <a:path w="84353" h="100431">
                <a:moveTo>
                  <a:pt x="26562" y="83553"/>
                </a:moveTo>
                <a:lnTo>
                  <a:pt x="21856" y="79616"/>
                </a:lnTo>
                <a:lnTo>
                  <a:pt x="14582" y="69529"/>
                </a:lnTo>
                <a:lnTo>
                  <a:pt x="10764" y="57030"/>
                </a:lnTo>
                <a:lnTo>
                  <a:pt x="10299" y="50355"/>
                </a:lnTo>
                <a:lnTo>
                  <a:pt x="12320" y="37007"/>
                </a:lnTo>
                <a:lnTo>
                  <a:pt x="17970" y="25628"/>
                </a:lnTo>
                <a:lnTo>
                  <a:pt x="21640" y="21196"/>
                </a:lnTo>
                <a:lnTo>
                  <a:pt x="31852" y="13608"/>
                </a:lnTo>
                <a:lnTo>
                  <a:pt x="44293" y="9747"/>
                </a:lnTo>
                <a:lnTo>
                  <a:pt x="49618" y="9398"/>
                </a:lnTo>
                <a:lnTo>
                  <a:pt x="55638" y="9398"/>
                </a:lnTo>
                <a:lnTo>
                  <a:pt x="61683" y="10274"/>
                </a:lnTo>
                <a:lnTo>
                  <a:pt x="67678" y="12014"/>
                </a:lnTo>
                <a:lnTo>
                  <a:pt x="70599" y="12915"/>
                </a:lnTo>
                <a:lnTo>
                  <a:pt x="74561" y="14249"/>
                </a:lnTo>
                <a:lnTo>
                  <a:pt x="78485" y="15938"/>
                </a:lnTo>
                <a:lnTo>
                  <a:pt x="82359" y="17983"/>
                </a:lnTo>
                <a:lnTo>
                  <a:pt x="82359" y="7950"/>
                </a:lnTo>
                <a:lnTo>
                  <a:pt x="75463" y="4940"/>
                </a:lnTo>
                <a:lnTo>
                  <a:pt x="70116" y="2971"/>
                </a:lnTo>
                <a:lnTo>
                  <a:pt x="65227" y="1752"/>
                </a:lnTo>
                <a:lnTo>
                  <a:pt x="60109" y="469"/>
                </a:lnTo>
                <a:lnTo>
                  <a:pt x="55435" y="12"/>
                </a:lnTo>
                <a:lnTo>
                  <a:pt x="49910" y="0"/>
                </a:lnTo>
                <a:lnTo>
                  <a:pt x="36476" y="1726"/>
                </a:lnTo>
                <a:lnTo>
                  <a:pt x="24564" y="6632"/>
                </a:lnTo>
                <a:lnTo>
                  <a:pt x="14566" y="14310"/>
                </a:lnTo>
                <a:lnTo>
                  <a:pt x="6772" y="24539"/>
                </a:lnTo>
                <a:lnTo>
                  <a:pt x="1876" y="36430"/>
                </a:lnTo>
                <a:lnTo>
                  <a:pt x="7" y="49848"/>
                </a:lnTo>
                <a:lnTo>
                  <a:pt x="0" y="50800"/>
                </a:lnTo>
                <a:lnTo>
                  <a:pt x="1672" y="64398"/>
                </a:lnTo>
                <a:lnTo>
                  <a:pt x="6441" y="76343"/>
                </a:lnTo>
                <a:lnTo>
                  <a:pt x="14046" y="86385"/>
                </a:lnTo>
                <a:lnTo>
                  <a:pt x="23970" y="93941"/>
                </a:lnTo>
                <a:lnTo>
                  <a:pt x="35899" y="98745"/>
                </a:lnTo>
                <a:lnTo>
                  <a:pt x="49479" y="100431"/>
                </a:lnTo>
                <a:lnTo>
                  <a:pt x="56070" y="100431"/>
                </a:lnTo>
                <a:lnTo>
                  <a:pt x="61925" y="99847"/>
                </a:lnTo>
                <a:lnTo>
                  <a:pt x="67703" y="98526"/>
                </a:lnTo>
                <a:lnTo>
                  <a:pt x="73113" y="97294"/>
                </a:lnTo>
                <a:lnTo>
                  <a:pt x="78485" y="95415"/>
                </a:lnTo>
                <a:lnTo>
                  <a:pt x="84353" y="92773"/>
                </a:lnTo>
                <a:lnTo>
                  <a:pt x="84353" y="52971"/>
                </a:lnTo>
                <a:lnTo>
                  <a:pt x="55905" y="52971"/>
                </a:lnTo>
                <a:lnTo>
                  <a:pt x="55905" y="62052"/>
                </a:lnTo>
                <a:lnTo>
                  <a:pt x="72466" y="62052"/>
                </a:lnTo>
                <a:lnTo>
                  <a:pt x="74498" y="64071"/>
                </a:lnTo>
                <a:lnTo>
                  <a:pt x="74498" y="84963"/>
                </a:lnTo>
                <a:lnTo>
                  <a:pt x="73113" y="86880"/>
                </a:lnTo>
                <a:lnTo>
                  <a:pt x="69710" y="88023"/>
                </a:lnTo>
                <a:lnTo>
                  <a:pt x="66268" y="89052"/>
                </a:lnTo>
                <a:lnTo>
                  <a:pt x="62699" y="89801"/>
                </a:lnTo>
                <a:lnTo>
                  <a:pt x="59105" y="90551"/>
                </a:lnTo>
                <a:lnTo>
                  <a:pt x="55397" y="91008"/>
                </a:lnTo>
                <a:lnTo>
                  <a:pt x="51473" y="91008"/>
                </a:lnTo>
                <a:lnTo>
                  <a:pt x="37930" y="89066"/>
                </a:lnTo>
                <a:lnTo>
                  <a:pt x="26562" y="83553"/>
                </a:lnTo>
                <a:close/>
              </a:path>
            </a:pathLst>
          </a:custGeom>
          <a:solidFill>
            <a:srgbClr val="363435"/>
          </a:solidFill>
        </p:spPr>
        <p:txBody>
          <a:bodyPr wrap="square" lIns="0" tIns="0" rIns="0" bIns="0" rtlCol="0">
            <a:noAutofit/>
          </a:bodyPr>
          <a:lstStyle/>
          <a:p>
            <a:endParaRPr dirty="0">
              <a:latin typeface="+mj-lt"/>
            </a:endParaRPr>
          </a:p>
        </p:txBody>
      </p:sp>
      <p:sp>
        <p:nvSpPr>
          <p:cNvPr id="21" name="object 893"/>
          <p:cNvSpPr/>
          <p:nvPr/>
        </p:nvSpPr>
        <p:spPr>
          <a:xfrm>
            <a:off x="8514583" y="4770604"/>
            <a:ext cx="92443" cy="108508"/>
          </a:xfrm>
          <a:custGeom>
            <a:avLst/>
            <a:gdLst/>
            <a:ahLst/>
            <a:cxnLst/>
            <a:rect l="l" t="t" r="r" b="b"/>
            <a:pathLst>
              <a:path w="92443" h="108508">
                <a:moveTo>
                  <a:pt x="51823" y="90874"/>
                </a:moveTo>
                <a:lnTo>
                  <a:pt x="38942" y="87687"/>
                </a:lnTo>
                <a:lnTo>
                  <a:pt x="28727" y="80772"/>
                </a:lnTo>
                <a:lnTo>
                  <a:pt x="26780" y="78677"/>
                </a:lnTo>
                <a:lnTo>
                  <a:pt x="20567" y="67802"/>
                </a:lnTo>
                <a:lnTo>
                  <a:pt x="18364" y="54394"/>
                </a:lnTo>
                <a:lnTo>
                  <a:pt x="18481" y="51241"/>
                </a:lnTo>
                <a:lnTo>
                  <a:pt x="21652" y="38421"/>
                </a:lnTo>
                <a:lnTo>
                  <a:pt x="28587" y="28041"/>
                </a:lnTo>
                <a:lnTo>
                  <a:pt x="40630" y="19927"/>
                </a:lnTo>
                <a:lnTo>
                  <a:pt x="53657" y="17462"/>
                </a:lnTo>
                <a:lnTo>
                  <a:pt x="59308" y="17462"/>
                </a:lnTo>
                <a:lnTo>
                  <a:pt x="64973" y="18300"/>
                </a:lnTo>
                <a:lnTo>
                  <a:pt x="70611" y="19926"/>
                </a:lnTo>
                <a:lnTo>
                  <a:pt x="73355" y="20789"/>
                </a:lnTo>
                <a:lnTo>
                  <a:pt x="78079" y="22364"/>
                </a:lnTo>
                <a:lnTo>
                  <a:pt x="82778" y="24511"/>
                </a:lnTo>
                <a:lnTo>
                  <a:pt x="87414" y="27190"/>
                </a:lnTo>
                <a:lnTo>
                  <a:pt x="90449" y="28956"/>
                </a:lnTo>
                <a:lnTo>
                  <a:pt x="90449" y="10668"/>
                </a:lnTo>
                <a:lnTo>
                  <a:pt x="81546" y="5422"/>
                </a:lnTo>
                <a:lnTo>
                  <a:pt x="75666" y="3225"/>
                </a:lnTo>
                <a:lnTo>
                  <a:pt x="70243" y="1866"/>
                </a:lnTo>
                <a:lnTo>
                  <a:pt x="64757" y="495"/>
                </a:lnTo>
                <a:lnTo>
                  <a:pt x="59778" y="0"/>
                </a:lnTo>
                <a:lnTo>
                  <a:pt x="50132" y="124"/>
                </a:lnTo>
                <a:lnTo>
                  <a:pt x="37003" y="2580"/>
                </a:lnTo>
                <a:lnTo>
                  <a:pt x="25335" y="7913"/>
                </a:lnTo>
                <a:lnTo>
                  <a:pt x="15468" y="15773"/>
                </a:lnTo>
                <a:lnTo>
                  <a:pt x="12880" y="18610"/>
                </a:lnTo>
                <a:lnTo>
                  <a:pt x="5948" y="29110"/>
                </a:lnTo>
                <a:lnTo>
                  <a:pt x="1542" y="41295"/>
                </a:lnTo>
                <a:lnTo>
                  <a:pt x="0" y="54825"/>
                </a:lnTo>
                <a:lnTo>
                  <a:pt x="104" y="58443"/>
                </a:lnTo>
                <a:lnTo>
                  <a:pt x="2432" y="71723"/>
                </a:lnTo>
                <a:lnTo>
                  <a:pt x="7576" y="83439"/>
                </a:lnTo>
                <a:lnTo>
                  <a:pt x="15214" y="93281"/>
                </a:lnTo>
                <a:lnTo>
                  <a:pt x="27796" y="102460"/>
                </a:lnTo>
                <a:lnTo>
                  <a:pt x="39926" y="106939"/>
                </a:lnTo>
                <a:lnTo>
                  <a:pt x="53517" y="108508"/>
                </a:lnTo>
                <a:lnTo>
                  <a:pt x="60426" y="108508"/>
                </a:lnTo>
                <a:lnTo>
                  <a:pt x="66560" y="107886"/>
                </a:lnTo>
                <a:lnTo>
                  <a:pt x="72631" y="106502"/>
                </a:lnTo>
                <a:lnTo>
                  <a:pt x="78701" y="105117"/>
                </a:lnTo>
                <a:lnTo>
                  <a:pt x="84683" y="102984"/>
                </a:lnTo>
                <a:lnTo>
                  <a:pt x="91262" y="99936"/>
                </a:lnTo>
                <a:lnTo>
                  <a:pt x="92443" y="98107"/>
                </a:lnTo>
                <a:lnTo>
                  <a:pt x="92443" y="54991"/>
                </a:lnTo>
                <a:lnTo>
                  <a:pt x="57924" y="52959"/>
                </a:lnTo>
                <a:lnTo>
                  <a:pt x="55892" y="68110"/>
                </a:lnTo>
                <a:lnTo>
                  <a:pt x="74485" y="70142"/>
                </a:lnTo>
                <a:lnTo>
                  <a:pt x="74485" y="87541"/>
                </a:lnTo>
                <a:lnTo>
                  <a:pt x="71678" y="88455"/>
                </a:lnTo>
                <a:lnTo>
                  <a:pt x="68833" y="89268"/>
                </a:lnTo>
                <a:lnTo>
                  <a:pt x="65925" y="89877"/>
                </a:lnTo>
                <a:lnTo>
                  <a:pt x="62560" y="90589"/>
                </a:lnTo>
                <a:lnTo>
                  <a:pt x="59105" y="91020"/>
                </a:lnTo>
                <a:lnTo>
                  <a:pt x="55511" y="91020"/>
                </a:lnTo>
                <a:lnTo>
                  <a:pt x="51823" y="90874"/>
                </a:lnTo>
                <a:close/>
              </a:path>
            </a:pathLst>
          </a:custGeom>
          <a:solidFill>
            <a:srgbClr val="363435"/>
          </a:solidFill>
        </p:spPr>
        <p:txBody>
          <a:bodyPr wrap="square" lIns="0" tIns="0" rIns="0" bIns="0" rtlCol="0">
            <a:noAutofit/>
          </a:bodyPr>
          <a:lstStyle/>
          <a:p>
            <a:endParaRPr dirty="0">
              <a:latin typeface="+mj-lt"/>
            </a:endParaRPr>
          </a:p>
        </p:txBody>
      </p:sp>
      <p:sp>
        <p:nvSpPr>
          <p:cNvPr id="22" name="object 894"/>
          <p:cNvSpPr/>
          <p:nvPr/>
        </p:nvSpPr>
        <p:spPr>
          <a:xfrm>
            <a:off x="8617511" y="4775392"/>
            <a:ext cx="88582" cy="98298"/>
          </a:xfrm>
          <a:custGeom>
            <a:avLst/>
            <a:gdLst/>
            <a:ahLst/>
            <a:cxnLst/>
            <a:rect l="l" t="t" r="r" b="b"/>
            <a:pathLst>
              <a:path w="88582" h="98298">
                <a:moveTo>
                  <a:pt x="47015" y="0"/>
                </a:moveTo>
                <a:lnTo>
                  <a:pt x="39928" y="0"/>
                </a:lnTo>
                <a:lnTo>
                  <a:pt x="0" y="98297"/>
                </a:lnTo>
                <a:lnTo>
                  <a:pt x="9817" y="98297"/>
                </a:lnTo>
                <a:lnTo>
                  <a:pt x="21501" y="69583"/>
                </a:lnTo>
                <a:lnTo>
                  <a:pt x="23380" y="68313"/>
                </a:lnTo>
                <a:lnTo>
                  <a:pt x="64528" y="68313"/>
                </a:lnTo>
                <a:lnTo>
                  <a:pt x="66382" y="69545"/>
                </a:lnTo>
                <a:lnTo>
                  <a:pt x="78765" y="98297"/>
                </a:lnTo>
                <a:lnTo>
                  <a:pt x="88582" y="98297"/>
                </a:lnTo>
                <a:lnTo>
                  <a:pt x="47015" y="0"/>
                </a:lnTo>
                <a:close/>
              </a:path>
            </a:pathLst>
          </a:custGeom>
          <a:solidFill>
            <a:srgbClr val="363435"/>
          </a:solidFill>
        </p:spPr>
        <p:txBody>
          <a:bodyPr wrap="square" lIns="0" tIns="0" rIns="0" bIns="0" rtlCol="0">
            <a:noAutofit/>
          </a:bodyPr>
          <a:lstStyle/>
          <a:p>
            <a:endParaRPr dirty="0">
              <a:latin typeface="+mj-lt"/>
            </a:endParaRPr>
          </a:p>
        </p:txBody>
      </p:sp>
      <p:sp>
        <p:nvSpPr>
          <p:cNvPr id="23" name="object 895"/>
          <p:cNvSpPr/>
          <p:nvPr/>
        </p:nvSpPr>
        <p:spPr>
          <a:xfrm>
            <a:off x="8611490" y="4771344"/>
            <a:ext cx="100698" cy="106413"/>
          </a:xfrm>
          <a:custGeom>
            <a:avLst/>
            <a:gdLst/>
            <a:ahLst/>
            <a:cxnLst/>
            <a:rect l="l" t="t" r="r" b="b"/>
            <a:pathLst>
              <a:path w="100698" h="106413">
                <a:moveTo>
                  <a:pt x="44576" y="0"/>
                </a:moveTo>
                <a:lnTo>
                  <a:pt x="42710" y="1270"/>
                </a:lnTo>
                <a:lnTo>
                  <a:pt x="1130" y="103619"/>
                </a:lnTo>
                <a:lnTo>
                  <a:pt x="0" y="106413"/>
                </a:lnTo>
                <a:lnTo>
                  <a:pt x="17195" y="106413"/>
                </a:lnTo>
                <a:lnTo>
                  <a:pt x="19075" y="105143"/>
                </a:lnTo>
                <a:lnTo>
                  <a:pt x="30759" y="76415"/>
                </a:lnTo>
                <a:lnTo>
                  <a:pt x="69214" y="76415"/>
                </a:lnTo>
                <a:lnTo>
                  <a:pt x="81597" y="105181"/>
                </a:lnTo>
                <a:lnTo>
                  <a:pt x="83464" y="106413"/>
                </a:lnTo>
                <a:lnTo>
                  <a:pt x="100698" y="106413"/>
                </a:lnTo>
                <a:lnTo>
                  <a:pt x="99504" y="103593"/>
                </a:lnTo>
                <a:lnTo>
                  <a:pt x="56235" y="1244"/>
                </a:lnTo>
                <a:lnTo>
                  <a:pt x="54368" y="0"/>
                </a:lnTo>
                <a:lnTo>
                  <a:pt x="44576" y="0"/>
                </a:lnTo>
                <a:close/>
              </a:path>
            </a:pathLst>
          </a:custGeom>
          <a:solidFill>
            <a:srgbClr val="363435"/>
          </a:solidFill>
        </p:spPr>
        <p:txBody>
          <a:bodyPr wrap="square" lIns="0" tIns="0" rIns="0" bIns="0" rtlCol="0">
            <a:noAutofit/>
          </a:bodyPr>
          <a:lstStyle/>
          <a:p>
            <a:endParaRPr dirty="0">
              <a:latin typeface="+mj-lt"/>
            </a:endParaRPr>
          </a:p>
        </p:txBody>
      </p:sp>
      <p:sp>
        <p:nvSpPr>
          <p:cNvPr id="24" name="object 896"/>
          <p:cNvSpPr/>
          <p:nvPr/>
        </p:nvSpPr>
        <p:spPr>
          <a:xfrm>
            <a:off x="8643323" y="4790407"/>
            <a:ext cx="36093" cy="44221"/>
          </a:xfrm>
          <a:custGeom>
            <a:avLst/>
            <a:gdLst/>
            <a:ahLst/>
            <a:cxnLst/>
            <a:rect l="l" t="t" r="r" b="b"/>
            <a:pathLst>
              <a:path w="36093" h="44221">
                <a:moveTo>
                  <a:pt x="19291" y="4559"/>
                </a:moveTo>
                <a:lnTo>
                  <a:pt x="17360" y="0"/>
                </a:lnTo>
                <a:lnTo>
                  <a:pt x="15557" y="4610"/>
                </a:lnTo>
                <a:lnTo>
                  <a:pt x="1079" y="41465"/>
                </a:lnTo>
                <a:lnTo>
                  <a:pt x="0" y="44221"/>
                </a:lnTo>
                <a:lnTo>
                  <a:pt x="36093" y="44221"/>
                </a:lnTo>
                <a:lnTo>
                  <a:pt x="34912" y="41414"/>
                </a:lnTo>
                <a:lnTo>
                  <a:pt x="19291" y="4559"/>
                </a:lnTo>
                <a:close/>
              </a:path>
            </a:pathLst>
          </a:custGeom>
          <a:solidFill>
            <a:srgbClr val="363435"/>
          </a:solidFill>
        </p:spPr>
        <p:txBody>
          <a:bodyPr wrap="square" lIns="0" tIns="0" rIns="0" bIns="0" rtlCol="0">
            <a:noAutofit/>
          </a:bodyPr>
          <a:lstStyle/>
          <a:p>
            <a:endParaRPr dirty="0">
              <a:latin typeface="+mj-lt"/>
            </a:endParaRPr>
          </a:p>
        </p:txBody>
      </p:sp>
      <p:sp>
        <p:nvSpPr>
          <p:cNvPr id="25" name="object 897"/>
          <p:cNvSpPr/>
          <p:nvPr/>
        </p:nvSpPr>
        <p:spPr>
          <a:xfrm>
            <a:off x="8649247" y="4801097"/>
            <a:ext cx="24066" cy="29476"/>
          </a:xfrm>
          <a:custGeom>
            <a:avLst/>
            <a:gdLst/>
            <a:ahLst/>
            <a:cxnLst/>
            <a:rect l="l" t="t" r="r" b="b"/>
            <a:pathLst>
              <a:path w="24066" h="29476">
                <a:moveTo>
                  <a:pt x="24066" y="29476"/>
                </a:moveTo>
                <a:lnTo>
                  <a:pt x="11582" y="0"/>
                </a:lnTo>
                <a:lnTo>
                  <a:pt x="0" y="29476"/>
                </a:lnTo>
                <a:lnTo>
                  <a:pt x="24066" y="29476"/>
                </a:lnTo>
                <a:close/>
              </a:path>
            </a:pathLst>
          </a:custGeom>
          <a:solidFill>
            <a:srgbClr val="FDFDFD"/>
          </a:solidFill>
        </p:spPr>
        <p:txBody>
          <a:bodyPr wrap="square" lIns="0" tIns="0" rIns="0" bIns="0" rtlCol="0">
            <a:noAutofit/>
          </a:bodyPr>
          <a:lstStyle/>
          <a:p>
            <a:endParaRPr dirty="0">
              <a:latin typeface="+mj-lt"/>
            </a:endParaRPr>
          </a:p>
        </p:txBody>
      </p:sp>
      <p:sp>
        <p:nvSpPr>
          <p:cNvPr id="26" name="object 898"/>
          <p:cNvSpPr/>
          <p:nvPr/>
        </p:nvSpPr>
        <p:spPr>
          <a:xfrm>
            <a:off x="8712297" y="4774656"/>
            <a:ext cx="83235" cy="100418"/>
          </a:xfrm>
          <a:custGeom>
            <a:avLst/>
            <a:gdLst/>
            <a:ahLst/>
            <a:cxnLst/>
            <a:rect l="l" t="t" r="r" b="b"/>
            <a:pathLst>
              <a:path w="83235" h="100418">
                <a:moveTo>
                  <a:pt x="14531" y="69584"/>
                </a:moveTo>
                <a:lnTo>
                  <a:pt x="10758" y="57058"/>
                </a:lnTo>
                <a:lnTo>
                  <a:pt x="10299" y="50342"/>
                </a:lnTo>
                <a:lnTo>
                  <a:pt x="12320" y="36957"/>
                </a:lnTo>
                <a:lnTo>
                  <a:pt x="18011" y="25607"/>
                </a:lnTo>
                <a:lnTo>
                  <a:pt x="21882" y="21043"/>
                </a:lnTo>
                <a:lnTo>
                  <a:pt x="32053" y="13699"/>
                </a:lnTo>
                <a:lnTo>
                  <a:pt x="44519" y="9836"/>
                </a:lnTo>
                <a:lnTo>
                  <a:pt x="50901" y="9385"/>
                </a:lnTo>
                <a:lnTo>
                  <a:pt x="56705" y="9372"/>
                </a:lnTo>
                <a:lnTo>
                  <a:pt x="62255" y="10223"/>
                </a:lnTo>
                <a:lnTo>
                  <a:pt x="67919" y="12026"/>
                </a:lnTo>
                <a:lnTo>
                  <a:pt x="72580" y="13512"/>
                </a:lnTo>
                <a:lnTo>
                  <a:pt x="77292" y="15633"/>
                </a:lnTo>
                <a:lnTo>
                  <a:pt x="82232" y="18453"/>
                </a:lnTo>
                <a:lnTo>
                  <a:pt x="82232" y="7645"/>
                </a:lnTo>
                <a:lnTo>
                  <a:pt x="76225" y="5054"/>
                </a:lnTo>
                <a:lnTo>
                  <a:pt x="70904" y="3174"/>
                </a:lnTo>
                <a:lnTo>
                  <a:pt x="65938" y="1930"/>
                </a:lnTo>
                <a:lnTo>
                  <a:pt x="60706" y="609"/>
                </a:lnTo>
                <a:lnTo>
                  <a:pt x="55854" y="0"/>
                </a:lnTo>
                <a:lnTo>
                  <a:pt x="51054" y="0"/>
                </a:lnTo>
                <a:lnTo>
                  <a:pt x="37418" y="1624"/>
                </a:lnTo>
                <a:lnTo>
                  <a:pt x="25408" y="6306"/>
                </a:lnTo>
                <a:lnTo>
                  <a:pt x="15346" y="13685"/>
                </a:lnTo>
                <a:lnTo>
                  <a:pt x="6925" y="24490"/>
                </a:lnTo>
                <a:lnTo>
                  <a:pt x="2021" y="36332"/>
                </a:lnTo>
                <a:lnTo>
                  <a:pt x="28" y="49797"/>
                </a:lnTo>
                <a:lnTo>
                  <a:pt x="0" y="51688"/>
                </a:lnTo>
                <a:lnTo>
                  <a:pt x="1605" y="63654"/>
                </a:lnTo>
                <a:lnTo>
                  <a:pt x="6532" y="75854"/>
                </a:lnTo>
                <a:lnTo>
                  <a:pt x="12014" y="83756"/>
                </a:lnTo>
                <a:lnTo>
                  <a:pt x="20718" y="91702"/>
                </a:lnTo>
                <a:lnTo>
                  <a:pt x="31955" y="97461"/>
                </a:lnTo>
                <a:lnTo>
                  <a:pt x="45824" y="100267"/>
                </a:lnTo>
                <a:lnTo>
                  <a:pt x="50190" y="100418"/>
                </a:lnTo>
                <a:lnTo>
                  <a:pt x="57607" y="100406"/>
                </a:lnTo>
                <a:lnTo>
                  <a:pt x="63804" y="99504"/>
                </a:lnTo>
                <a:lnTo>
                  <a:pt x="69303" y="97955"/>
                </a:lnTo>
                <a:lnTo>
                  <a:pt x="74396" y="96532"/>
                </a:lnTo>
                <a:lnTo>
                  <a:pt x="78917" y="94551"/>
                </a:lnTo>
                <a:lnTo>
                  <a:pt x="83235" y="92252"/>
                </a:lnTo>
                <a:lnTo>
                  <a:pt x="83235" y="81203"/>
                </a:lnTo>
                <a:lnTo>
                  <a:pt x="80010" y="83108"/>
                </a:lnTo>
                <a:lnTo>
                  <a:pt x="76746" y="84759"/>
                </a:lnTo>
                <a:lnTo>
                  <a:pt x="64324" y="89339"/>
                </a:lnTo>
                <a:lnTo>
                  <a:pt x="52070" y="91004"/>
                </a:lnTo>
                <a:lnTo>
                  <a:pt x="51473" y="90995"/>
                </a:lnTo>
                <a:lnTo>
                  <a:pt x="37860" y="89078"/>
                </a:lnTo>
                <a:lnTo>
                  <a:pt x="26498" y="83620"/>
                </a:lnTo>
                <a:lnTo>
                  <a:pt x="21742" y="79654"/>
                </a:lnTo>
                <a:lnTo>
                  <a:pt x="14531" y="69584"/>
                </a:lnTo>
                <a:close/>
              </a:path>
            </a:pathLst>
          </a:custGeom>
          <a:solidFill>
            <a:srgbClr val="363435"/>
          </a:solidFill>
        </p:spPr>
        <p:txBody>
          <a:bodyPr wrap="square" lIns="0" tIns="0" rIns="0" bIns="0" rtlCol="0">
            <a:noAutofit/>
          </a:bodyPr>
          <a:lstStyle/>
          <a:p>
            <a:endParaRPr dirty="0">
              <a:latin typeface="+mj-lt"/>
            </a:endParaRPr>
          </a:p>
        </p:txBody>
      </p:sp>
      <p:sp>
        <p:nvSpPr>
          <p:cNvPr id="27" name="object 899"/>
          <p:cNvSpPr/>
          <p:nvPr/>
        </p:nvSpPr>
        <p:spPr>
          <a:xfrm>
            <a:off x="8708252" y="4770604"/>
            <a:ext cx="91300" cy="108508"/>
          </a:xfrm>
          <a:custGeom>
            <a:avLst/>
            <a:gdLst/>
            <a:ahLst/>
            <a:cxnLst/>
            <a:rect l="l" t="t" r="r" b="b"/>
            <a:pathLst>
              <a:path w="91300" h="108508">
                <a:moveTo>
                  <a:pt x="55511" y="91020"/>
                </a:moveTo>
                <a:lnTo>
                  <a:pt x="41963" y="88918"/>
                </a:lnTo>
                <a:lnTo>
                  <a:pt x="31015" y="82975"/>
                </a:lnTo>
                <a:lnTo>
                  <a:pt x="28625" y="80835"/>
                </a:lnTo>
                <a:lnTo>
                  <a:pt x="21636" y="70646"/>
                </a:lnTo>
                <a:lnTo>
                  <a:pt x="18498" y="57732"/>
                </a:lnTo>
                <a:lnTo>
                  <a:pt x="18376" y="54381"/>
                </a:lnTo>
                <a:lnTo>
                  <a:pt x="20600" y="41075"/>
                </a:lnTo>
                <a:lnTo>
                  <a:pt x="26811" y="30125"/>
                </a:lnTo>
                <a:lnTo>
                  <a:pt x="28790" y="27952"/>
                </a:lnTo>
                <a:lnTo>
                  <a:pt x="39076" y="20801"/>
                </a:lnTo>
                <a:lnTo>
                  <a:pt x="51877" y="17575"/>
                </a:lnTo>
                <a:lnTo>
                  <a:pt x="60363" y="17475"/>
                </a:lnTo>
                <a:lnTo>
                  <a:pt x="65519" y="18262"/>
                </a:lnTo>
                <a:lnTo>
                  <a:pt x="70751" y="19926"/>
                </a:lnTo>
                <a:lnTo>
                  <a:pt x="76022" y="21602"/>
                </a:lnTo>
                <a:lnTo>
                  <a:pt x="81406" y="24193"/>
                </a:lnTo>
                <a:lnTo>
                  <a:pt x="87236" y="27762"/>
                </a:lnTo>
                <a:lnTo>
                  <a:pt x="90322" y="29654"/>
                </a:lnTo>
                <a:lnTo>
                  <a:pt x="90322" y="10375"/>
                </a:lnTo>
                <a:lnTo>
                  <a:pt x="89103" y="8521"/>
                </a:lnTo>
                <a:lnTo>
                  <a:pt x="82410" y="5575"/>
                </a:lnTo>
                <a:lnTo>
                  <a:pt x="76479" y="3441"/>
                </a:lnTo>
                <a:lnTo>
                  <a:pt x="70954" y="2057"/>
                </a:lnTo>
                <a:lnTo>
                  <a:pt x="65379" y="647"/>
                </a:lnTo>
                <a:lnTo>
                  <a:pt x="60210" y="0"/>
                </a:lnTo>
                <a:lnTo>
                  <a:pt x="55079" y="0"/>
                </a:lnTo>
                <a:lnTo>
                  <a:pt x="41431" y="1524"/>
                </a:lnTo>
                <a:lnTo>
                  <a:pt x="29235" y="5902"/>
                </a:lnTo>
                <a:lnTo>
                  <a:pt x="18777" y="12836"/>
                </a:lnTo>
                <a:lnTo>
                  <a:pt x="15570" y="15824"/>
                </a:lnTo>
                <a:lnTo>
                  <a:pt x="7972" y="25653"/>
                </a:lnTo>
                <a:lnTo>
                  <a:pt x="2761" y="37302"/>
                </a:lnTo>
                <a:lnTo>
                  <a:pt x="213" y="50482"/>
                </a:lnTo>
                <a:lnTo>
                  <a:pt x="0" y="55727"/>
                </a:lnTo>
                <a:lnTo>
                  <a:pt x="1485" y="67694"/>
                </a:lnTo>
                <a:lnTo>
                  <a:pt x="6017" y="79949"/>
                </a:lnTo>
                <a:lnTo>
                  <a:pt x="12966" y="90424"/>
                </a:lnTo>
                <a:lnTo>
                  <a:pt x="21596" y="98470"/>
                </a:lnTo>
                <a:lnTo>
                  <a:pt x="32543" y="104537"/>
                </a:lnTo>
                <a:lnTo>
                  <a:pt x="45884" y="107975"/>
                </a:lnTo>
                <a:lnTo>
                  <a:pt x="54228" y="108508"/>
                </a:lnTo>
                <a:lnTo>
                  <a:pt x="62014" y="108508"/>
                </a:lnTo>
                <a:lnTo>
                  <a:pt x="68579" y="107543"/>
                </a:lnTo>
                <a:lnTo>
                  <a:pt x="74434" y="105905"/>
                </a:lnTo>
                <a:lnTo>
                  <a:pt x="80289" y="104267"/>
                </a:lnTo>
                <a:lnTo>
                  <a:pt x="85382" y="101955"/>
                </a:lnTo>
                <a:lnTo>
                  <a:pt x="90258" y="99275"/>
                </a:lnTo>
                <a:lnTo>
                  <a:pt x="91300" y="97510"/>
                </a:lnTo>
                <a:lnTo>
                  <a:pt x="91300" y="77711"/>
                </a:lnTo>
                <a:lnTo>
                  <a:pt x="88137" y="79883"/>
                </a:lnTo>
                <a:lnTo>
                  <a:pt x="85140" y="81851"/>
                </a:lnTo>
                <a:lnTo>
                  <a:pt x="82105" y="83616"/>
                </a:lnTo>
                <a:lnTo>
                  <a:pt x="79032" y="85178"/>
                </a:lnTo>
                <a:lnTo>
                  <a:pt x="71158" y="88988"/>
                </a:lnTo>
                <a:lnTo>
                  <a:pt x="63080" y="91008"/>
                </a:lnTo>
                <a:lnTo>
                  <a:pt x="55511" y="91008"/>
                </a:lnTo>
                <a:close/>
              </a:path>
            </a:pathLst>
          </a:custGeom>
          <a:solidFill>
            <a:srgbClr val="363435"/>
          </a:solidFill>
        </p:spPr>
        <p:txBody>
          <a:bodyPr wrap="square" lIns="0" tIns="0" rIns="0" bIns="0" rtlCol="0">
            <a:noAutofit/>
          </a:bodyPr>
          <a:lstStyle/>
          <a:p>
            <a:endParaRPr dirty="0">
              <a:latin typeface="+mj-lt"/>
            </a:endParaRPr>
          </a:p>
        </p:txBody>
      </p:sp>
      <p:sp>
        <p:nvSpPr>
          <p:cNvPr id="28" name="object 900"/>
          <p:cNvSpPr/>
          <p:nvPr/>
        </p:nvSpPr>
        <p:spPr>
          <a:xfrm>
            <a:off x="8837468" y="4713851"/>
            <a:ext cx="209511" cy="296811"/>
          </a:xfrm>
          <a:custGeom>
            <a:avLst/>
            <a:gdLst/>
            <a:ahLst/>
            <a:cxnLst/>
            <a:rect l="l" t="t" r="r" b="b"/>
            <a:pathLst>
              <a:path w="209511" h="296811">
                <a:moveTo>
                  <a:pt x="209511" y="0"/>
                </a:moveTo>
                <a:lnTo>
                  <a:pt x="205384" y="126631"/>
                </a:lnTo>
                <a:lnTo>
                  <a:pt x="105524" y="293115"/>
                </a:lnTo>
                <a:lnTo>
                  <a:pt x="105041" y="231508"/>
                </a:lnTo>
                <a:lnTo>
                  <a:pt x="4432" y="165836"/>
                </a:lnTo>
                <a:lnTo>
                  <a:pt x="105143" y="3289"/>
                </a:lnTo>
                <a:lnTo>
                  <a:pt x="105181" y="65506"/>
                </a:lnTo>
                <a:lnTo>
                  <a:pt x="205384" y="126631"/>
                </a:lnTo>
                <a:lnTo>
                  <a:pt x="209511" y="0"/>
                </a:lnTo>
                <a:lnTo>
                  <a:pt x="0" y="0"/>
                </a:lnTo>
                <a:lnTo>
                  <a:pt x="0" y="296811"/>
                </a:lnTo>
                <a:lnTo>
                  <a:pt x="209511" y="296811"/>
                </a:lnTo>
                <a:lnTo>
                  <a:pt x="209511" y="0"/>
                </a:lnTo>
                <a:close/>
              </a:path>
            </a:pathLst>
          </a:custGeom>
          <a:solidFill>
            <a:srgbClr val="363435"/>
          </a:solidFill>
        </p:spPr>
        <p:txBody>
          <a:bodyPr wrap="square" lIns="0" tIns="0" rIns="0" bIns="0" rtlCol="0">
            <a:noAutofit/>
          </a:bodyPr>
          <a:lstStyle/>
          <a:p>
            <a:endParaRPr dirty="0">
              <a:latin typeface="+mj-lt"/>
            </a:endParaRPr>
          </a:p>
        </p:txBody>
      </p:sp>
      <p:sp>
        <p:nvSpPr>
          <p:cNvPr id="29" name="object 901"/>
          <p:cNvSpPr/>
          <p:nvPr/>
        </p:nvSpPr>
        <p:spPr>
          <a:xfrm>
            <a:off x="8834293" y="4706000"/>
            <a:ext cx="215861" cy="312280"/>
          </a:xfrm>
          <a:custGeom>
            <a:avLst/>
            <a:gdLst/>
            <a:ahLst/>
            <a:cxnLst/>
            <a:rect l="l" t="t" r="r" b="b"/>
            <a:pathLst>
              <a:path w="215861" h="312280">
                <a:moveTo>
                  <a:pt x="111483" y="4673"/>
                </a:moveTo>
                <a:lnTo>
                  <a:pt x="111480" y="0"/>
                </a:lnTo>
                <a:lnTo>
                  <a:pt x="108585" y="4673"/>
                </a:lnTo>
                <a:lnTo>
                  <a:pt x="6349" y="7848"/>
                </a:lnTo>
                <a:lnTo>
                  <a:pt x="3174" y="7848"/>
                </a:lnTo>
                <a:lnTo>
                  <a:pt x="0" y="4673"/>
                </a:lnTo>
                <a:lnTo>
                  <a:pt x="0" y="7848"/>
                </a:lnTo>
                <a:lnTo>
                  <a:pt x="3174" y="11023"/>
                </a:lnTo>
                <a:lnTo>
                  <a:pt x="3276" y="174650"/>
                </a:lnTo>
                <a:lnTo>
                  <a:pt x="5867" y="176339"/>
                </a:lnTo>
                <a:lnTo>
                  <a:pt x="6337" y="301498"/>
                </a:lnTo>
                <a:lnTo>
                  <a:pt x="6342" y="176649"/>
                </a:lnTo>
                <a:lnTo>
                  <a:pt x="105054" y="241084"/>
                </a:lnTo>
                <a:lnTo>
                  <a:pt x="6342" y="175614"/>
                </a:lnTo>
                <a:lnTo>
                  <a:pt x="6349" y="11023"/>
                </a:lnTo>
                <a:lnTo>
                  <a:pt x="104650" y="11023"/>
                </a:lnTo>
                <a:lnTo>
                  <a:pt x="9334" y="171030"/>
                </a:lnTo>
                <a:lnTo>
                  <a:pt x="11932" y="172726"/>
                </a:lnTo>
                <a:lnTo>
                  <a:pt x="105155" y="22263"/>
                </a:lnTo>
                <a:lnTo>
                  <a:pt x="105181" y="75133"/>
                </a:lnTo>
                <a:lnTo>
                  <a:pt x="204215" y="135547"/>
                </a:lnTo>
                <a:lnTo>
                  <a:pt x="209519" y="131349"/>
                </a:lnTo>
                <a:lnTo>
                  <a:pt x="111518" y="71577"/>
                </a:lnTo>
                <a:lnTo>
                  <a:pt x="111486" y="11023"/>
                </a:lnTo>
                <a:lnTo>
                  <a:pt x="215861" y="4673"/>
                </a:lnTo>
                <a:lnTo>
                  <a:pt x="111483" y="4673"/>
                </a:lnTo>
                <a:close/>
              </a:path>
              <a:path w="215861" h="312280">
                <a:moveTo>
                  <a:pt x="108585" y="4673"/>
                </a:moveTo>
                <a:lnTo>
                  <a:pt x="0" y="4673"/>
                </a:lnTo>
                <a:lnTo>
                  <a:pt x="3174" y="7848"/>
                </a:lnTo>
                <a:lnTo>
                  <a:pt x="6349" y="7848"/>
                </a:lnTo>
                <a:lnTo>
                  <a:pt x="108585" y="4673"/>
                </a:lnTo>
                <a:close/>
              </a:path>
              <a:path w="215861" h="312280">
                <a:moveTo>
                  <a:pt x="105578" y="307835"/>
                </a:moveTo>
                <a:lnTo>
                  <a:pt x="105613" y="312280"/>
                </a:lnTo>
                <a:lnTo>
                  <a:pt x="108279" y="307835"/>
                </a:lnTo>
                <a:lnTo>
                  <a:pt x="215861" y="307835"/>
                </a:lnTo>
                <a:lnTo>
                  <a:pt x="215861" y="4673"/>
                </a:lnTo>
                <a:lnTo>
                  <a:pt x="212902" y="133413"/>
                </a:lnTo>
                <a:lnTo>
                  <a:pt x="209519" y="139054"/>
                </a:lnTo>
                <a:lnTo>
                  <a:pt x="209511" y="301498"/>
                </a:lnTo>
                <a:lnTo>
                  <a:pt x="6337" y="301498"/>
                </a:lnTo>
                <a:lnTo>
                  <a:pt x="5867" y="176339"/>
                </a:lnTo>
                <a:lnTo>
                  <a:pt x="3276" y="174650"/>
                </a:lnTo>
                <a:lnTo>
                  <a:pt x="3174" y="11023"/>
                </a:lnTo>
                <a:lnTo>
                  <a:pt x="0" y="7848"/>
                </a:lnTo>
                <a:lnTo>
                  <a:pt x="0" y="307835"/>
                </a:lnTo>
                <a:lnTo>
                  <a:pt x="105578" y="307835"/>
                </a:lnTo>
                <a:close/>
              </a:path>
              <a:path w="215861" h="312280">
                <a:moveTo>
                  <a:pt x="104650" y="11023"/>
                </a:moveTo>
                <a:lnTo>
                  <a:pt x="7607" y="173685"/>
                </a:lnTo>
                <a:lnTo>
                  <a:pt x="10299" y="175361"/>
                </a:lnTo>
                <a:lnTo>
                  <a:pt x="105054" y="241084"/>
                </a:lnTo>
                <a:lnTo>
                  <a:pt x="105528" y="301498"/>
                </a:lnTo>
                <a:lnTo>
                  <a:pt x="112080" y="301497"/>
                </a:lnTo>
                <a:lnTo>
                  <a:pt x="209519" y="139054"/>
                </a:lnTo>
                <a:lnTo>
                  <a:pt x="212902" y="133413"/>
                </a:lnTo>
                <a:lnTo>
                  <a:pt x="215861" y="4673"/>
                </a:lnTo>
                <a:lnTo>
                  <a:pt x="111486" y="11023"/>
                </a:lnTo>
                <a:lnTo>
                  <a:pt x="209524" y="11023"/>
                </a:lnTo>
                <a:lnTo>
                  <a:pt x="209519" y="131349"/>
                </a:lnTo>
                <a:lnTo>
                  <a:pt x="204215" y="135547"/>
                </a:lnTo>
                <a:lnTo>
                  <a:pt x="111772" y="289661"/>
                </a:lnTo>
                <a:lnTo>
                  <a:pt x="111366" y="237617"/>
                </a:lnTo>
                <a:lnTo>
                  <a:pt x="11932" y="172726"/>
                </a:lnTo>
                <a:lnTo>
                  <a:pt x="9334" y="171030"/>
                </a:lnTo>
                <a:lnTo>
                  <a:pt x="104650" y="11023"/>
                </a:lnTo>
                <a:close/>
              </a:path>
              <a:path w="215861" h="312280">
                <a:moveTo>
                  <a:pt x="7607" y="173685"/>
                </a:moveTo>
                <a:lnTo>
                  <a:pt x="104650" y="11023"/>
                </a:lnTo>
                <a:lnTo>
                  <a:pt x="6343" y="169700"/>
                </a:lnTo>
                <a:lnTo>
                  <a:pt x="6342" y="175614"/>
                </a:lnTo>
                <a:lnTo>
                  <a:pt x="105054" y="241084"/>
                </a:lnTo>
                <a:lnTo>
                  <a:pt x="10299" y="175361"/>
                </a:lnTo>
                <a:lnTo>
                  <a:pt x="7607" y="173685"/>
                </a:lnTo>
                <a:close/>
              </a:path>
            </a:pathLst>
          </a:custGeom>
          <a:solidFill>
            <a:srgbClr val="363435"/>
          </a:solidFill>
        </p:spPr>
        <p:txBody>
          <a:bodyPr wrap="square" lIns="0" tIns="0" rIns="0" bIns="0" rtlCol="0">
            <a:noAutofit/>
          </a:bodyPr>
          <a:lstStyle/>
          <a:p>
            <a:endParaRPr dirty="0">
              <a:latin typeface="+mj-lt"/>
            </a:endParaRPr>
          </a:p>
        </p:txBody>
      </p:sp>
      <p:sp>
        <p:nvSpPr>
          <p:cNvPr id="30" name="object 902"/>
          <p:cNvSpPr/>
          <p:nvPr/>
        </p:nvSpPr>
        <p:spPr>
          <a:xfrm>
            <a:off x="8841894" y="4717137"/>
            <a:ext cx="200952" cy="289826"/>
          </a:xfrm>
          <a:custGeom>
            <a:avLst/>
            <a:gdLst/>
            <a:ahLst/>
            <a:cxnLst/>
            <a:rect l="l" t="t" r="r" b="b"/>
            <a:pathLst>
              <a:path w="200952" h="289826">
                <a:moveTo>
                  <a:pt x="100749" y="62217"/>
                </a:moveTo>
                <a:lnTo>
                  <a:pt x="100711" y="0"/>
                </a:lnTo>
                <a:lnTo>
                  <a:pt x="0" y="162547"/>
                </a:lnTo>
                <a:lnTo>
                  <a:pt x="100609" y="228218"/>
                </a:lnTo>
                <a:lnTo>
                  <a:pt x="101092" y="289826"/>
                </a:lnTo>
                <a:lnTo>
                  <a:pt x="200952" y="123342"/>
                </a:lnTo>
                <a:lnTo>
                  <a:pt x="100749" y="62217"/>
                </a:lnTo>
                <a:close/>
              </a:path>
            </a:pathLst>
          </a:custGeom>
          <a:solidFill>
            <a:srgbClr val="FDFDFD"/>
          </a:solidFill>
        </p:spPr>
        <p:txBody>
          <a:bodyPr wrap="square" lIns="0" tIns="0" rIns="0" bIns="0" rtlCol="0">
            <a:noAutofit/>
          </a:bodyPr>
          <a:lstStyle/>
          <a:p>
            <a:endParaRPr dirty="0">
              <a:latin typeface="+mj-lt"/>
            </a:endParaRPr>
          </a:p>
        </p:txBody>
      </p:sp>
      <p:sp>
        <p:nvSpPr>
          <p:cNvPr id="31" name="object 903"/>
          <p:cNvSpPr/>
          <p:nvPr/>
        </p:nvSpPr>
        <p:spPr>
          <a:xfrm>
            <a:off x="8835982" y="4701936"/>
            <a:ext cx="212801" cy="320484"/>
          </a:xfrm>
          <a:custGeom>
            <a:avLst/>
            <a:gdLst/>
            <a:ahLst/>
            <a:cxnLst/>
            <a:rect l="l" t="t" r="r" b="b"/>
            <a:pathLst>
              <a:path w="212801" h="320484">
                <a:moveTo>
                  <a:pt x="0" y="179057"/>
                </a:moveTo>
                <a:lnTo>
                  <a:pt x="3543" y="181368"/>
                </a:lnTo>
                <a:lnTo>
                  <a:pt x="5918" y="177749"/>
                </a:lnTo>
                <a:lnTo>
                  <a:pt x="9588" y="180035"/>
                </a:lnTo>
                <a:lnTo>
                  <a:pt x="102209" y="245770"/>
                </a:lnTo>
                <a:lnTo>
                  <a:pt x="102793" y="320484"/>
                </a:lnTo>
                <a:lnTo>
                  <a:pt x="212801" y="137083"/>
                </a:lnTo>
                <a:lnTo>
                  <a:pt x="110985" y="74980"/>
                </a:lnTo>
                <a:lnTo>
                  <a:pt x="110947" y="0"/>
                </a:lnTo>
                <a:lnTo>
                  <a:pt x="11817" y="176438"/>
                </a:lnTo>
                <a:lnTo>
                  <a:pt x="102311" y="30391"/>
                </a:lnTo>
                <a:lnTo>
                  <a:pt x="102336" y="79844"/>
                </a:lnTo>
                <a:lnTo>
                  <a:pt x="200952" y="140004"/>
                </a:lnTo>
                <a:lnTo>
                  <a:pt x="111213" y="289598"/>
                </a:lnTo>
                <a:lnTo>
                  <a:pt x="110832" y="241058"/>
                </a:lnTo>
                <a:lnTo>
                  <a:pt x="11817" y="176438"/>
                </a:lnTo>
                <a:lnTo>
                  <a:pt x="8280" y="174129"/>
                </a:lnTo>
                <a:lnTo>
                  <a:pt x="110947" y="0"/>
                </a:lnTo>
                <a:lnTo>
                  <a:pt x="0" y="179057"/>
                </a:lnTo>
                <a:close/>
              </a:path>
              <a:path w="212801" h="320484">
                <a:moveTo>
                  <a:pt x="5918" y="177749"/>
                </a:moveTo>
                <a:lnTo>
                  <a:pt x="3543" y="181368"/>
                </a:lnTo>
                <a:lnTo>
                  <a:pt x="102209" y="245770"/>
                </a:lnTo>
                <a:lnTo>
                  <a:pt x="9588" y="180035"/>
                </a:lnTo>
                <a:lnTo>
                  <a:pt x="5918" y="177749"/>
                </a:lnTo>
                <a:close/>
              </a:path>
              <a:path w="212801" h="320484">
                <a:moveTo>
                  <a:pt x="110947" y="0"/>
                </a:moveTo>
                <a:lnTo>
                  <a:pt x="8280" y="174129"/>
                </a:lnTo>
                <a:lnTo>
                  <a:pt x="11817" y="176438"/>
                </a:lnTo>
                <a:lnTo>
                  <a:pt x="110947" y="0"/>
                </a:lnTo>
                <a:close/>
              </a:path>
            </a:pathLst>
          </a:custGeom>
          <a:solidFill>
            <a:srgbClr val="363435"/>
          </a:solidFill>
        </p:spPr>
        <p:txBody>
          <a:bodyPr wrap="square" lIns="0" tIns="0" rIns="0" bIns="0" rtlCol="0">
            <a:noAutofit/>
          </a:bodyPr>
          <a:lstStyle/>
          <a:p>
            <a:endParaRPr dirty="0">
              <a:latin typeface="+mj-lt"/>
            </a:endParaRPr>
          </a:p>
        </p:txBody>
      </p:sp>
      <p:sp>
        <p:nvSpPr>
          <p:cNvPr id="32" name="object 904"/>
          <p:cNvSpPr/>
          <p:nvPr/>
        </p:nvSpPr>
        <p:spPr>
          <a:xfrm>
            <a:off x="8833974" y="4710359"/>
            <a:ext cx="209511" cy="296811"/>
          </a:xfrm>
          <a:custGeom>
            <a:avLst/>
            <a:gdLst/>
            <a:ahLst/>
            <a:cxnLst/>
            <a:rect l="l" t="t" r="r" b="b"/>
            <a:pathLst>
              <a:path w="209511" h="296811">
                <a:moveTo>
                  <a:pt x="209511" y="0"/>
                </a:moveTo>
                <a:lnTo>
                  <a:pt x="205384" y="126631"/>
                </a:lnTo>
                <a:lnTo>
                  <a:pt x="105524" y="293116"/>
                </a:lnTo>
                <a:lnTo>
                  <a:pt x="105041" y="231508"/>
                </a:lnTo>
                <a:lnTo>
                  <a:pt x="4432" y="165836"/>
                </a:lnTo>
                <a:lnTo>
                  <a:pt x="105143" y="3289"/>
                </a:lnTo>
                <a:lnTo>
                  <a:pt x="105181" y="65506"/>
                </a:lnTo>
                <a:lnTo>
                  <a:pt x="205384" y="126631"/>
                </a:lnTo>
                <a:lnTo>
                  <a:pt x="209511" y="0"/>
                </a:lnTo>
                <a:lnTo>
                  <a:pt x="0" y="0"/>
                </a:lnTo>
                <a:lnTo>
                  <a:pt x="0" y="296811"/>
                </a:lnTo>
                <a:lnTo>
                  <a:pt x="209511" y="296811"/>
                </a:lnTo>
                <a:lnTo>
                  <a:pt x="209511" y="0"/>
                </a:lnTo>
                <a:close/>
              </a:path>
            </a:pathLst>
          </a:custGeom>
          <a:solidFill>
            <a:srgbClr val="0076BD"/>
          </a:solidFill>
        </p:spPr>
        <p:txBody>
          <a:bodyPr wrap="square" lIns="0" tIns="0" rIns="0" bIns="0" rtlCol="0">
            <a:noAutofit/>
          </a:bodyPr>
          <a:lstStyle/>
          <a:p>
            <a:endParaRPr dirty="0">
              <a:latin typeface="+mj-lt"/>
            </a:endParaRPr>
          </a:p>
        </p:txBody>
      </p:sp>
      <p:sp>
        <p:nvSpPr>
          <p:cNvPr id="33" name="object 905"/>
          <p:cNvSpPr/>
          <p:nvPr/>
        </p:nvSpPr>
        <p:spPr>
          <a:xfrm>
            <a:off x="8893304" y="4815169"/>
            <a:ext cx="94284" cy="94284"/>
          </a:xfrm>
          <a:custGeom>
            <a:avLst/>
            <a:gdLst/>
            <a:ahLst/>
            <a:cxnLst/>
            <a:rect l="l" t="t" r="r" b="b"/>
            <a:pathLst>
              <a:path w="94284" h="94284">
                <a:moveTo>
                  <a:pt x="47142" y="0"/>
                </a:moveTo>
                <a:lnTo>
                  <a:pt x="43464" y="141"/>
                </a:lnTo>
                <a:lnTo>
                  <a:pt x="29606" y="3369"/>
                </a:lnTo>
                <a:lnTo>
                  <a:pt x="17660" y="10354"/>
                </a:lnTo>
                <a:lnTo>
                  <a:pt x="8296" y="20426"/>
                </a:lnTo>
                <a:lnTo>
                  <a:pt x="2185" y="32912"/>
                </a:lnTo>
                <a:lnTo>
                  <a:pt x="0" y="47142"/>
                </a:lnTo>
                <a:lnTo>
                  <a:pt x="141" y="50820"/>
                </a:lnTo>
                <a:lnTo>
                  <a:pt x="3369" y="64678"/>
                </a:lnTo>
                <a:lnTo>
                  <a:pt x="10354" y="76624"/>
                </a:lnTo>
                <a:lnTo>
                  <a:pt x="20426" y="85988"/>
                </a:lnTo>
                <a:lnTo>
                  <a:pt x="32912" y="92098"/>
                </a:lnTo>
                <a:lnTo>
                  <a:pt x="47142" y="94284"/>
                </a:lnTo>
                <a:lnTo>
                  <a:pt x="50818" y="94143"/>
                </a:lnTo>
                <a:lnTo>
                  <a:pt x="64672" y="90915"/>
                </a:lnTo>
                <a:lnTo>
                  <a:pt x="76619" y="83929"/>
                </a:lnTo>
                <a:lnTo>
                  <a:pt x="85984" y="73858"/>
                </a:lnTo>
                <a:lnTo>
                  <a:pt x="92097" y="61372"/>
                </a:lnTo>
                <a:lnTo>
                  <a:pt x="94284" y="47142"/>
                </a:lnTo>
                <a:lnTo>
                  <a:pt x="94143" y="43464"/>
                </a:lnTo>
                <a:lnTo>
                  <a:pt x="90913" y="29606"/>
                </a:lnTo>
                <a:lnTo>
                  <a:pt x="83925" y="17660"/>
                </a:lnTo>
                <a:lnTo>
                  <a:pt x="73853" y="8296"/>
                </a:lnTo>
                <a:lnTo>
                  <a:pt x="61367" y="2185"/>
                </a:lnTo>
                <a:lnTo>
                  <a:pt x="47142" y="0"/>
                </a:lnTo>
                <a:close/>
              </a:path>
            </a:pathLst>
          </a:custGeom>
          <a:solidFill>
            <a:srgbClr val="363435"/>
          </a:solidFill>
        </p:spPr>
        <p:txBody>
          <a:bodyPr wrap="square" lIns="0" tIns="0" rIns="0" bIns="0" rtlCol="0">
            <a:noAutofit/>
          </a:bodyPr>
          <a:lstStyle/>
          <a:p>
            <a:endParaRPr dirty="0">
              <a:latin typeface="+mj-lt"/>
            </a:endParaRPr>
          </a:p>
        </p:txBody>
      </p:sp>
      <p:sp>
        <p:nvSpPr>
          <p:cNvPr id="34" name="object 906"/>
          <p:cNvSpPr/>
          <p:nvPr/>
        </p:nvSpPr>
        <p:spPr>
          <a:xfrm>
            <a:off x="8891588" y="4811661"/>
            <a:ext cx="94284" cy="94284"/>
          </a:xfrm>
          <a:prstGeom prst="rect">
            <a:avLst/>
          </a:prstGeom>
          <a:blipFill>
            <a:blip r:embed="rId3" cstate="print"/>
            <a:stretch>
              <a:fillRect/>
            </a:stretch>
          </a:blipFill>
        </p:spPr>
        <p:txBody>
          <a:bodyPr wrap="square" lIns="0" tIns="0" rIns="0" bIns="0" rtlCol="0">
            <a:noAutofit/>
          </a:bodyPr>
          <a:lstStyle/>
          <a:p>
            <a:endParaRPr dirty="0">
              <a:latin typeface="+mj-lt"/>
            </a:endParaRPr>
          </a:p>
        </p:txBody>
      </p:sp>
      <p:sp>
        <p:nvSpPr>
          <p:cNvPr id="35" name="object 907"/>
          <p:cNvSpPr/>
          <p:nvPr/>
        </p:nvSpPr>
        <p:spPr>
          <a:xfrm>
            <a:off x="8924260" y="4814611"/>
            <a:ext cx="48895" cy="59359"/>
          </a:xfrm>
          <a:custGeom>
            <a:avLst/>
            <a:gdLst/>
            <a:ahLst/>
            <a:cxnLst/>
            <a:rect l="l" t="t" r="r" b="b"/>
            <a:pathLst>
              <a:path w="48895" h="59359">
                <a:moveTo>
                  <a:pt x="48895" y="0"/>
                </a:moveTo>
                <a:lnTo>
                  <a:pt x="0" y="31673"/>
                </a:lnTo>
                <a:lnTo>
                  <a:pt x="43294" y="59359"/>
                </a:lnTo>
                <a:lnTo>
                  <a:pt x="48895" y="0"/>
                </a:lnTo>
                <a:close/>
              </a:path>
            </a:pathLst>
          </a:custGeom>
          <a:solidFill>
            <a:srgbClr val="363435"/>
          </a:solidFill>
        </p:spPr>
        <p:txBody>
          <a:bodyPr wrap="square" lIns="0" tIns="0" rIns="0" bIns="0" rtlCol="0">
            <a:noAutofit/>
          </a:bodyPr>
          <a:lstStyle/>
          <a:p>
            <a:endParaRPr dirty="0">
              <a:latin typeface="+mj-lt"/>
            </a:endParaRPr>
          </a:p>
        </p:txBody>
      </p:sp>
      <p:sp>
        <p:nvSpPr>
          <p:cNvPr id="36" name="object 908"/>
          <p:cNvSpPr/>
          <p:nvPr/>
        </p:nvSpPr>
        <p:spPr>
          <a:xfrm>
            <a:off x="8921515" y="4806891"/>
            <a:ext cx="48895" cy="59359"/>
          </a:xfrm>
          <a:custGeom>
            <a:avLst/>
            <a:gdLst/>
            <a:ahLst/>
            <a:cxnLst/>
            <a:rect l="l" t="t" r="r" b="b"/>
            <a:pathLst>
              <a:path w="48895" h="59359">
                <a:moveTo>
                  <a:pt x="48895" y="0"/>
                </a:moveTo>
                <a:lnTo>
                  <a:pt x="0" y="32727"/>
                </a:lnTo>
                <a:lnTo>
                  <a:pt x="43370" y="59359"/>
                </a:lnTo>
                <a:lnTo>
                  <a:pt x="48895" y="0"/>
                </a:lnTo>
                <a:close/>
              </a:path>
            </a:pathLst>
          </a:custGeom>
          <a:solidFill>
            <a:srgbClr val="FCB92D"/>
          </a:solidFill>
        </p:spPr>
        <p:txBody>
          <a:bodyPr wrap="square" lIns="0" tIns="0" rIns="0" bIns="0" rtlCol="0">
            <a:noAutofit/>
          </a:bodyPr>
          <a:lstStyle/>
          <a:p>
            <a:endParaRPr dirty="0">
              <a:latin typeface="+mj-lt"/>
            </a:endParaRPr>
          </a:p>
        </p:txBody>
      </p:sp>
      <p:sp>
        <p:nvSpPr>
          <p:cNvPr id="37" name="36 Rectángulo"/>
          <p:cNvSpPr/>
          <p:nvPr/>
        </p:nvSpPr>
        <p:spPr>
          <a:xfrm>
            <a:off x="199811" y="2205758"/>
            <a:ext cx="3960440" cy="369332"/>
          </a:xfrm>
          <a:prstGeom prst="rect">
            <a:avLst/>
          </a:prstGeom>
        </p:spPr>
        <p:txBody>
          <a:bodyPr wrap="square">
            <a:spAutoFit/>
          </a:bodyPr>
          <a:lstStyle/>
          <a:p>
            <a:pPr algn="just"/>
            <a:r>
              <a:rPr lang="es-CO" sz="900" spc="70" dirty="0" smtClean="0">
                <a:solidFill>
                  <a:srgbClr val="58595B"/>
                </a:solidFill>
                <a:latin typeface="+mj-lt"/>
                <a:ea typeface="Arial" charset="0"/>
                <a:cs typeface="Arial" charset="0"/>
              </a:rPr>
              <a:t>Contribuimos </a:t>
            </a:r>
            <a:r>
              <a:rPr lang="es-CO" sz="900" spc="70" dirty="0">
                <a:solidFill>
                  <a:srgbClr val="58595B"/>
                </a:solidFill>
                <a:latin typeface="+mj-lt"/>
                <a:ea typeface="Arial" charset="0"/>
                <a:cs typeface="Arial" charset="0"/>
              </a:rPr>
              <a:t>a la comprensión y al progreso del país, a través de la producción y difusión de información estadística.</a:t>
            </a:r>
          </a:p>
        </p:txBody>
      </p:sp>
      <p:sp>
        <p:nvSpPr>
          <p:cNvPr id="38" name="37 Rectángulo"/>
          <p:cNvSpPr/>
          <p:nvPr/>
        </p:nvSpPr>
        <p:spPr>
          <a:xfrm>
            <a:off x="1780242" y="1936890"/>
            <a:ext cx="820417" cy="284693"/>
          </a:xfrm>
          <a:prstGeom prst="rect">
            <a:avLst/>
          </a:prstGeom>
        </p:spPr>
        <p:txBody>
          <a:bodyPr wrap="none">
            <a:spAutoFit/>
          </a:bodyPr>
          <a:lstStyle/>
          <a:p>
            <a:pPr marL="12700">
              <a:lnSpc>
                <a:spcPts val="1510"/>
              </a:lnSpc>
              <a:spcBef>
                <a:spcPts val="75"/>
              </a:spcBef>
            </a:pPr>
            <a:r>
              <a:rPr lang="es-CO" sz="1200" b="1" spc="70" dirty="0" smtClean="0">
                <a:solidFill>
                  <a:schemeClr val="bg1">
                    <a:lumMod val="50000"/>
                  </a:schemeClr>
                </a:solidFill>
                <a:latin typeface="+mj-lt"/>
                <a:ea typeface="Arial" charset="0"/>
                <a:cs typeface="Arial" charset="0"/>
              </a:rPr>
              <a:t>MISIÓN</a:t>
            </a:r>
            <a:endParaRPr lang="es-CO" sz="1200" b="1" spc="70" dirty="0">
              <a:solidFill>
                <a:schemeClr val="bg1">
                  <a:lumMod val="50000"/>
                </a:schemeClr>
              </a:solidFill>
              <a:latin typeface="+mj-lt"/>
              <a:ea typeface="Arial" charset="0"/>
              <a:cs typeface="Arial" charset="0"/>
            </a:endParaRPr>
          </a:p>
        </p:txBody>
      </p:sp>
      <p:sp>
        <p:nvSpPr>
          <p:cNvPr id="39" name="38 Rectángulo"/>
          <p:cNvSpPr/>
          <p:nvPr/>
        </p:nvSpPr>
        <p:spPr>
          <a:xfrm>
            <a:off x="1793066" y="2925837"/>
            <a:ext cx="773930" cy="284693"/>
          </a:xfrm>
          <a:prstGeom prst="rect">
            <a:avLst/>
          </a:prstGeom>
        </p:spPr>
        <p:txBody>
          <a:bodyPr wrap="none">
            <a:spAutoFit/>
          </a:bodyPr>
          <a:lstStyle/>
          <a:p>
            <a:pPr marL="12700">
              <a:lnSpc>
                <a:spcPts val="1510"/>
              </a:lnSpc>
              <a:spcBef>
                <a:spcPts val="75"/>
              </a:spcBef>
            </a:pPr>
            <a:r>
              <a:rPr lang="es-CO" sz="1200" b="1" spc="70" dirty="0" smtClean="0">
                <a:solidFill>
                  <a:schemeClr val="bg1">
                    <a:lumMod val="50000"/>
                  </a:schemeClr>
                </a:solidFill>
                <a:latin typeface="+mj-lt"/>
                <a:ea typeface="Arial" charset="0"/>
                <a:cs typeface="Arial" charset="0"/>
              </a:rPr>
              <a:t>VISIÓN</a:t>
            </a:r>
            <a:endParaRPr lang="es-CO" sz="1200" b="1" spc="70" dirty="0">
              <a:solidFill>
                <a:schemeClr val="bg1">
                  <a:lumMod val="50000"/>
                </a:schemeClr>
              </a:solidFill>
              <a:latin typeface="+mj-lt"/>
              <a:ea typeface="Arial" charset="0"/>
              <a:cs typeface="Arial" charset="0"/>
            </a:endParaRPr>
          </a:p>
        </p:txBody>
      </p:sp>
      <p:sp>
        <p:nvSpPr>
          <p:cNvPr id="40" name="39 Rectángulo"/>
          <p:cNvSpPr/>
          <p:nvPr/>
        </p:nvSpPr>
        <p:spPr>
          <a:xfrm>
            <a:off x="199811" y="3210530"/>
            <a:ext cx="3960440" cy="369332"/>
          </a:xfrm>
          <a:prstGeom prst="rect">
            <a:avLst/>
          </a:prstGeom>
        </p:spPr>
        <p:txBody>
          <a:bodyPr wrap="square">
            <a:spAutoFit/>
          </a:bodyPr>
          <a:lstStyle/>
          <a:p>
            <a:pPr algn="just"/>
            <a:r>
              <a:rPr lang="es-CO" sz="900" spc="70" dirty="0" smtClean="0">
                <a:solidFill>
                  <a:srgbClr val="58595B"/>
                </a:solidFill>
                <a:latin typeface="+mj-lt"/>
                <a:ea typeface="Arial" charset="0"/>
                <a:cs typeface="Arial" charset="0"/>
              </a:rPr>
              <a:t>Innovar </a:t>
            </a:r>
            <a:r>
              <a:rPr lang="es-CO" sz="900" spc="70" dirty="0">
                <a:solidFill>
                  <a:srgbClr val="58595B"/>
                </a:solidFill>
                <a:latin typeface="+mj-lt"/>
                <a:ea typeface="Arial" charset="0"/>
                <a:cs typeface="Arial" charset="0"/>
              </a:rPr>
              <a:t>para producir, integrar y disponer la información estratégica de Colombia</a:t>
            </a:r>
          </a:p>
        </p:txBody>
      </p:sp>
      <p:cxnSp>
        <p:nvCxnSpPr>
          <p:cNvPr id="41" name="40 Conector recto"/>
          <p:cNvCxnSpPr/>
          <p:nvPr/>
        </p:nvCxnSpPr>
        <p:spPr>
          <a:xfrm flipH="1" flipV="1">
            <a:off x="4283968" y="1347614"/>
            <a:ext cx="1" cy="365935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42" name="object 911"/>
          <p:cNvSpPr txBox="1"/>
          <p:nvPr/>
        </p:nvSpPr>
        <p:spPr>
          <a:xfrm>
            <a:off x="227700" y="1347614"/>
            <a:ext cx="2160241" cy="276999"/>
          </a:xfrm>
          <a:prstGeom prst="rect">
            <a:avLst/>
          </a:prstGeom>
        </p:spPr>
        <p:txBody>
          <a:bodyPr vert="horz" wrap="square" lIns="0" tIns="0" rIns="0" bIns="0" rtlCol="0">
            <a:spAutoFit/>
          </a:bodyPr>
          <a:lstStyle/>
          <a:p>
            <a:pPr marL="12700"/>
            <a:r>
              <a:rPr lang="es-CO" b="1" spc="95" dirty="0" smtClean="0">
                <a:solidFill>
                  <a:srgbClr val="B6004B"/>
                </a:solidFill>
                <a:latin typeface="+mj-lt"/>
                <a:ea typeface="Arial" charset="0"/>
                <a:cs typeface="Arial" charset="0"/>
              </a:rPr>
              <a:t>DANE</a:t>
            </a:r>
            <a:endParaRPr lang="da-DK" b="1" spc="95" dirty="0">
              <a:solidFill>
                <a:srgbClr val="B6004B"/>
              </a:solidFill>
              <a:latin typeface="+mj-lt"/>
              <a:ea typeface="Arial" charset="0"/>
              <a:cs typeface="Arial" charset="0"/>
            </a:endParaRPr>
          </a:p>
        </p:txBody>
      </p:sp>
      <p:sp>
        <p:nvSpPr>
          <p:cNvPr id="43" name="object 911"/>
          <p:cNvSpPr txBox="1"/>
          <p:nvPr/>
        </p:nvSpPr>
        <p:spPr>
          <a:xfrm>
            <a:off x="4427984" y="1362244"/>
            <a:ext cx="2160241" cy="276999"/>
          </a:xfrm>
          <a:prstGeom prst="rect">
            <a:avLst/>
          </a:prstGeom>
        </p:spPr>
        <p:txBody>
          <a:bodyPr vert="horz" wrap="square" lIns="0" tIns="0" rIns="0" bIns="0" rtlCol="0">
            <a:spAutoFit/>
          </a:bodyPr>
          <a:lstStyle/>
          <a:p>
            <a:pPr marL="12700"/>
            <a:r>
              <a:rPr lang="es-CO" b="1" spc="95" dirty="0" smtClean="0">
                <a:solidFill>
                  <a:srgbClr val="B6004B"/>
                </a:solidFill>
                <a:latin typeface="+mj-lt"/>
                <a:ea typeface="Arial" charset="0"/>
                <a:cs typeface="Arial" charset="0"/>
              </a:rPr>
              <a:t>IGAC</a:t>
            </a:r>
            <a:endParaRPr lang="da-DK" b="1" spc="95" dirty="0">
              <a:solidFill>
                <a:srgbClr val="B6004B"/>
              </a:solidFill>
              <a:latin typeface="+mj-lt"/>
              <a:ea typeface="Arial" charset="0"/>
              <a:cs typeface="Arial" charset="0"/>
            </a:endParaRPr>
          </a:p>
        </p:txBody>
      </p:sp>
      <p:sp>
        <p:nvSpPr>
          <p:cNvPr id="44" name="43 Rectángulo"/>
          <p:cNvSpPr/>
          <p:nvPr/>
        </p:nvSpPr>
        <p:spPr>
          <a:xfrm>
            <a:off x="4835092" y="2141007"/>
            <a:ext cx="3960440" cy="784830"/>
          </a:xfrm>
          <a:prstGeom prst="rect">
            <a:avLst/>
          </a:prstGeom>
        </p:spPr>
        <p:txBody>
          <a:bodyPr wrap="square">
            <a:spAutoFit/>
          </a:bodyPr>
          <a:lstStyle/>
          <a:p>
            <a:pPr algn="just"/>
            <a:r>
              <a:rPr lang="es-CO" sz="900" spc="70" dirty="0">
                <a:solidFill>
                  <a:srgbClr val="58595B"/>
                </a:solidFill>
                <a:latin typeface="+mj-lt"/>
                <a:ea typeface="Arial" charset="0"/>
                <a:cs typeface="Arial" charset="0"/>
              </a:rPr>
              <a:t>Producir, investigar, reglamentar, disponer y divulgar la información geográfica, cartográfica, agrológica, catastral y de tecnologías geoespaciales para su aplicación en los procesos de gestión del conocimiento, planificación y desarrollo integral del país.</a:t>
            </a:r>
          </a:p>
        </p:txBody>
      </p:sp>
      <p:sp>
        <p:nvSpPr>
          <p:cNvPr id="45" name="44 Rectángulo"/>
          <p:cNvSpPr/>
          <p:nvPr/>
        </p:nvSpPr>
        <p:spPr>
          <a:xfrm>
            <a:off x="6415523" y="1906534"/>
            <a:ext cx="820417" cy="284693"/>
          </a:xfrm>
          <a:prstGeom prst="rect">
            <a:avLst/>
          </a:prstGeom>
        </p:spPr>
        <p:txBody>
          <a:bodyPr wrap="none">
            <a:spAutoFit/>
          </a:bodyPr>
          <a:lstStyle/>
          <a:p>
            <a:pPr marL="12700">
              <a:lnSpc>
                <a:spcPts val="1510"/>
              </a:lnSpc>
              <a:spcBef>
                <a:spcPts val="75"/>
              </a:spcBef>
            </a:pPr>
            <a:r>
              <a:rPr lang="es-CO" sz="1200" b="1" spc="70" dirty="0">
                <a:solidFill>
                  <a:schemeClr val="bg1">
                    <a:lumMod val="50000"/>
                  </a:schemeClr>
                </a:solidFill>
                <a:latin typeface="+mj-lt"/>
                <a:ea typeface="Arial" charset="0"/>
                <a:cs typeface="Arial" charset="0"/>
              </a:rPr>
              <a:t>MISIÓN</a:t>
            </a:r>
          </a:p>
        </p:txBody>
      </p:sp>
      <p:sp>
        <p:nvSpPr>
          <p:cNvPr id="46" name="45 Rectángulo"/>
          <p:cNvSpPr/>
          <p:nvPr/>
        </p:nvSpPr>
        <p:spPr>
          <a:xfrm>
            <a:off x="6428347" y="3000623"/>
            <a:ext cx="775533" cy="284693"/>
          </a:xfrm>
          <a:prstGeom prst="rect">
            <a:avLst/>
          </a:prstGeom>
        </p:spPr>
        <p:txBody>
          <a:bodyPr wrap="none">
            <a:spAutoFit/>
          </a:bodyPr>
          <a:lstStyle/>
          <a:p>
            <a:pPr marL="12700">
              <a:lnSpc>
                <a:spcPts val="1510"/>
              </a:lnSpc>
              <a:spcBef>
                <a:spcPts val="75"/>
              </a:spcBef>
            </a:pPr>
            <a:r>
              <a:rPr lang="es-CO" sz="1200" b="1" spc="70" dirty="0">
                <a:solidFill>
                  <a:schemeClr val="bg1">
                    <a:lumMod val="50000"/>
                  </a:schemeClr>
                </a:solidFill>
                <a:latin typeface="+mj-lt"/>
                <a:ea typeface="Arial" charset="0"/>
                <a:cs typeface="Arial" charset="0"/>
              </a:rPr>
              <a:t>VISIÓN</a:t>
            </a:r>
          </a:p>
        </p:txBody>
      </p:sp>
      <p:sp>
        <p:nvSpPr>
          <p:cNvPr id="47" name="46 Rectángulo"/>
          <p:cNvSpPr/>
          <p:nvPr/>
        </p:nvSpPr>
        <p:spPr>
          <a:xfrm>
            <a:off x="4835092" y="3272300"/>
            <a:ext cx="3960440" cy="784830"/>
          </a:xfrm>
          <a:prstGeom prst="rect">
            <a:avLst/>
          </a:prstGeom>
        </p:spPr>
        <p:txBody>
          <a:bodyPr wrap="square">
            <a:spAutoFit/>
          </a:bodyPr>
          <a:lstStyle/>
          <a:p>
            <a:pPr algn="just"/>
            <a:r>
              <a:rPr lang="es-CO" sz="900" spc="70" dirty="0">
                <a:solidFill>
                  <a:srgbClr val="58595B"/>
                </a:solidFill>
                <a:latin typeface="+mj-lt"/>
                <a:ea typeface="Arial" charset="0"/>
                <a:cs typeface="Arial" charset="0"/>
              </a:rPr>
              <a:t>En el año  2019, el Instituto Geográfico Agustín Codazzi será  la autoridad y la entidad líder por el aporte de conocimientos geográficos referidos en su misión, para la gestión del territorio y la construcción de un país en paz, reconocida internacionalmente</a:t>
            </a:r>
          </a:p>
        </p:txBody>
      </p:sp>
    </p:spTree>
    <p:extLst>
      <p:ext uri="{BB962C8B-B14F-4D97-AF65-F5344CB8AC3E}">
        <p14:creationId xmlns:p14="http://schemas.microsoft.com/office/powerpoint/2010/main" val="1717499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119960"/>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31 CuadroTexto"/>
          <p:cNvSpPr txBox="1"/>
          <p:nvPr/>
        </p:nvSpPr>
        <p:spPr>
          <a:xfrm>
            <a:off x="755576" y="762604"/>
            <a:ext cx="6984776" cy="400110"/>
          </a:xfrm>
          <a:prstGeom prst="rect">
            <a:avLst/>
          </a:prstGeom>
          <a:noFill/>
        </p:spPr>
        <p:txBody>
          <a:bodyPr wrap="square" rtlCol="0">
            <a:spAutoFit/>
          </a:bodyPr>
          <a:lstStyle/>
          <a:p>
            <a:r>
              <a:rPr lang="es-CO" sz="2000" b="1" spc="95" dirty="0">
                <a:solidFill>
                  <a:srgbClr val="B6004B"/>
                </a:solidFill>
                <a:latin typeface="Arial" charset="0"/>
                <a:ea typeface="Arial" charset="0"/>
                <a:cs typeface="Arial" charset="0"/>
              </a:rPr>
              <a:t>Dimensión: Información y Comunicación - IGAC</a:t>
            </a:r>
          </a:p>
        </p:txBody>
      </p:sp>
      <p:graphicFrame>
        <p:nvGraphicFramePr>
          <p:cNvPr id="31" name="32 Tabla"/>
          <p:cNvGraphicFramePr>
            <a:graphicFrameLocks noGrp="1"/>
          </p:cNvGraphicFramePr>
          <p:nvPr>
            <p:extLst>
              <p:ext uri="{D42A27DB-BD31-4B8C-83A1-F6EECF244321}">
                <p14:modId xmlns:p14="http://schemas.microsoft.com/office/powerpoint/2010/main" val="2741695142"/>
              </p:ext>
            </p:extLst>
          </p:nvPr>
        </p:nvGraphicFramePr>
        <p:xfrm>
          <a:off x="179513" y="1191968"/>
          <a:ext cx="8742004" cy="3802533"/>
        </p:xfrm>
        <a:graphic>
          <a:graphicData uri="http://schemas.openxmlformats.org/drawingml/2006/table">
            <a:tbl>
              <a:tblPr/>
              <a:tblGrid>
                <a:gridCol w="1008111">
                  <a:extLst>
                    <a:ext uri="{9D8B030D-6E8A-4147-A177-3AD203B41FA5}">
                      <a16:colId xmlns="" xmlns:a16="http://schemas.microsoft.com/office/drawing/2014/main" val="20000"/>
                    </a:ext>
                  </a:extLst>
                </a:gridCol>
                <a:gridCol w="864096">
                  <a:extLst>
                    <a:ext uri="{9D8B030D-6E8A-4147-A177-3AD203B41FA5}">
                      <a16:colId xmlns="" xmlns:a16="http://schemas.microsoft.com/office/drawing/2014/main" val="20001"/>
                    </a:ext>
                  </a:extLst>
                </a:gridCol>
                <a:gridCol w="720080">
                  <a:extLst>
                    <a:ext uri="{9D8B030D-6E8A-4147-A177-3AD203B41FA5}">
                      <a16:colId xmlns="" xmlns:a16="http://schemas.microsoft.com/office/drawing/2014/main" val="20002"/>
                    </a:ext>
                  </a:extLst>
                </a:gridCol>
                <a:gridCol w="739885">
                  <a:extLst>
                    <a:ext uri="{9D8B030D-6E8A-4147-A177-3AD203B41FA5}">
                      <a16:colId xmlns="" xmlns:a16="http://schemas.microsoft.com/office/drawing/2014/main" val="20003"/>
                    </a:ext>
                  </a:extLst>
                </a:gridCol>
                <a:gridCol w="3940635">
                  <a:extLst>
                    <a:ext uri="{9D8B030D-6E8A-4147-A177-3AD203B41FA5}">
                      <a16:colId xmlns="" xmlns:a16="http://schemas.microsoft.com/office/drawing/2014/main" val="20004"/>
                    </a:ext>
                  </a:extLst>
                </a:gridCol>
                <a:gridCol w="576064">
                  <a:extLst>
                    <a:ext uri="{9D8B030D-6E8A-4147-A177-3AD203B41FA5}">
                      <a16:colId xmlns="" xmlns:a16="http://schemas.microsoft.com/office/drawing/2014/main" val="20005"/>
                    </a:ext>
                  </a:extLst>
                </a:gridCol>
                <a:gridCol w="893133">
                  <a:extLst>
                    <a:ext uri="{9D8B030D-6E8A-4147-A177-3AD203B41FA5}">
                      <a16:colId xmlns="" xmlns:a16="http://schemas.microsoft.com/office/drawing/2014/main" val="20006"/>
                    </a:ext>
                  </a:extLst>
                </a:gridCol>
              </a:tblGrid>
              <a:tr h="504056">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extLst>
                  <a:ext uri="{0D108BD9-81ED-4DB2-BD59-A6C34878D82A}">
                    <a16:rowId xmlns="" xmlns:a16="http://schemas.microsoft.com/office/drawing/2014/main" val="10000"/>
                  </a:ext>
                </a:extLst>
              </a:tr>
              <a:tr h="1898118">
                <a:tc>
                  <a:txBody>
                    <a:bodyPr/>
                    <a:lstStyle/>
                    <a:p>
                      <a:pPr algn="ctr" fontAlgn="ctr"/>
                      <a:r>
                        <a:rPr lang="es-CO" sz="900" b="0" i="0" u="none" strike="noStrike" dirty="0">
                          <a:solidFill>
                            <a:srgbClr val="000000"/>
                          </a:solidFill>
                          <a:effectLst/>
                          <a:latin typeface="+mn-lt"/>
                        </a:rPr>
                        <a:t>Dar cumplimiento a la política de Gobierno en Línea y de servicio al ciudadano.</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Diseño e implementación del plan de comunicaciones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00" b="0" i="0" u="none" strike="noStrike" dirty="0" smtClean="0">
                          <a:solidFill>
                            <a:srgbClr val="000000"/>
                          </a:solidFill>
                          <a:effectLst/>
                          <a:latin typeface="+mn-lt"/>
                        </a:rPr>
                        <a:t>Se realizó el Diseño e implementación del plan de comunicaciones (Tienda virtual, APS, Comunicados de Prensa)</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Tienda Virtual : Se llevó a cabo el lanzamiento de la Tienda Virtual del IGAC, haciendo la publicación de la misma en la página web. El vínculo de la página se encuentra en la ruta URL http://tiendavirtual.igac.gov.co .  La presentación de la plataforma al público se hizo a través de la página web en la sección de noticias, el día 19 de noviembre, con el título “IGAC pone al servicio su tienda virtual para la venta de publicaciones”. Adicionalmente, de manera previa al lanzamiento se efectuó una campaña de expectativa y posteriormente se reforzó la difusión de la misma en las redes sociales del Instituto (Facebook, Twitter, Instagram). En el marco del Día Mundial del Suelo, se hizo el lanzamiento de la app “Suelos para niños”, la cual consta de siete capítulos, reflejando el material incorporado en la publicación del mismo nombre presentada en años anteriores. Esta aplicación se encuentra disponible para la plataforma Android a través de Google Play Store. </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La nota de prensa que hace referencia al lanzamiento de la aplicación se encuentra publicada en la página web del Instituto, en la sección noticias, con el título “Con la reapertura del museo, agenda académica y lanzamiento de la aplicación para niños, IGAC conmemora el día mundial de los suelos”.  </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 emitieron cuatro (4) comunicados de prensa los cuales se relacionan a continuación:   “Vamos todos a recorrer Colombia” 18 rutas integradas en una sola guía (Octubre 12) - Conoce Colombia a través de sus rutas (Noviembre 13)</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IGAC pone al servicio su tienda virtual para la venta de publicaciones (19-11-18)</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Con la reapertura del museo, agenda académica y lanzamiento de la aplicación para niños, IGAC conmemora el día mundial de los suelos (Diciembre 4)</a:t>
                      </a:r>
                    </a:p>
                    <a:p>
                      <a:pPr algn="just" fontAlgn="t"/>
                      <a:r>
                        <a:rPr lang="es-CO" sz="800" b="0" i="0" u="none" strike="noStrike" dirty="0" smtClean="0">
                          <a:solidFill>
                            <a:srgbClr val="000000"/>
                          </a:solidFill>
                          <a:effectLst/>
                          <a:latin typeface="+mn-lt"/>
                        </a:rPr>
                        <a:t>También se hizo difusión de las siguientes actividades:   - Charla especializada sobre Catastro Multipropósito, Presentación “Mapas de Ruta” en el Centro Comercial Gran Estación, - Presentación exposición “Hierofanía – Analógica del Territorio”.</a:t>
                      </a:r>
                      <a:endParaRPr lang="es-CO" sz="800" b="0" i="0" u="none" strike="noStrike" dirty="0">
                        <a:solidFill>
                          <a:srgbClr val="000000"/>
                        </a:solidFill>
                        <a:effectLst/>
                        <a:latin typeface="+mn-lt"/>
                      </a:endParaRP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Difusión y Mercadeo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836879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027809"/>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31 CuadroTexto"/>
          <p:cNvSpPr txBox="1"/>
          <p:nvPr/>
        </p:nvSpPr>
        <p:spPr>
          <a:xfrm>
            <a:off x="755576" y="587508"/>
            <a:ext cx="6984776" cy="400110"/>
          </a:xfrm>
          <a:prstGeom prst="rect">
            <a:avLst/>
          </a:prstGeom>
          <a:noFill/>
        </p:spPr>
        <p:txBody>
          <a:bodyPr wrap="square" rtlCol="0">
            <a:spAutoFit/>
          </a:bodyPr>
          <a:lstStyle/>
          <a:p>
            <a:r>
              <a:rPr lang="es-CO" sz="2000" b="1" spc="95" dirty="0">
                <a:solidFill>
                  <a:srgbClr val="B6004B"/>
                </a:solidFill>
                <a:latin typeface="Arial" charset="0"/>
                <a:ea typeface="Arial" charset="0"/>
                <a:cs typeface="Arial" charset="0"/>
              </a:rPr>
              <a:t>Dimensión: Información y Comunicación - IGAC</a:t>
            </a:r>
          </a:p>
        </p:txBody>
      </p:sp>
      <p:graphicFrame>
        <p:nvGraphicFramePr>
          <p:cNvPr id="31" name="33 Tabla"/>
          <p:cNvGraphicFramePr>
            <a:graphicFrameLocks noGrp="1"/>
          </p:cNvGraphicFramePr>
          <p:nvPr>
            <p:extLst>
              <p:ext uri="{D42A27DB-BD31-4B8C-83A1-F6EECF244321}">
                <p14:modId xmlns:p14="http://schemas.microsoft.com/office/powerpoint/2010/main" val="3703298680"/>
              </p:ext>
            </p:extLst>
          </p:nvPr>
        </p:nvGraphicFramePr>
        <p:xfrm>
          <a:off x="373375" y="1086217"/>
          <a:ext cx="8229600" cy="3450048"/>
        </p:xfrm>
        <a:graphic>
          <a:graphicData uri="http://schemas.openxmlformats.org/drawingml/2006/table">
            <a:tbl>
              <a:tblPr/>
              <a:tblGrid>
                <a:gridCol w="1237782">
                  <a:extLst>
                    <a:ext uri="{9D8B030D-6E8A-4147-A177-3AD203B41FA5}">
                      <a16:colId xmlns="" xmlns:a16="http://schemas.microsoft.com/office/drawing/2014/main" val="20000"/>
                    </a:ext>
                  </a:extLst>
                </a:gridCol>
                <a:gridCol w="1008112">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720080">
                  <a:extLst>
                    <a:ext uri="{9D8B030D-6E8A-4147-A177-3AD203B41FA5}">
                      <a16:colId xmlns="" xmlns:a16="http://schemas.microsoft.com/office/drawing/2014/main" val="20003"/>
                    </a:ext>
                  </a:extLst>
                </a:gridCol>
                <a:gridCol w="3182396">
                  <a:extLst>
                    <a:ext uri="{9D8B030D-6E8A-4147-A177-3AD203B41FA5}">
                      <a16:colId xmlns="" xmlns:a16="http://schemas.microsoft.com/office/drawing/2014/main" val="20004"/>
                    </a:ext>
                  </a:extLst>
                </a:gridCol>
                <a:gridCol w="583879">
                  <a:extLst>
                    <a:ext uri="{9D8B030D-6E8A-4147-A177-3AD203B41FA5}">
                      <a16:colId xmlns="" xmlns:a16="http://schemas.microsoft.com/office/drawing/2014/main" val="20005"/>
                    </a:ext>
                  </a:extLst>
                </a:gridCol>
                <a:gridCol w="849279">
                  <a:extLst>
                    <a:ext uri="{9D8B030D-6E8A-4147-A177-3AD203B41FA5}">
                      <a16:colId xmlns="" xmlns:a16="http://schemas.microsoft.com/office/drawing/2014/main" val="20006"/>
                    </a:ext>
                  </a:extLst>
                </a:gridCol>
              </a:tblGrid>
              <a:tr h="517331">
                <a:tc>
                  <a:txBody>
                    <a:bodyPr/>
                    <a:lstStyle/>
                    <a:p>
                      <a:pPr marL="0" algn="ctr" defTabSz="914400" rtl="0" eaLnBrk="1" fontAlgn="ctr" latinLnBrk="0" hangingPunct="1"/>
                      <a:r>
                        <a:rPr lang="es-CO" sz="800" b="1" i="0" u="none" strike="noStrike" kern="1200" dirty="0">
                          <a:solidFill>
                            <a:srgbClr val="FFFFFF"/>
                          </a:solidFill>
                          <a:effectLst/>
                          <a:latin typeface="Century Gothic"/>
                          <a:ea typeface="+mn-ea"/>
                          <a:cs typeface="+mn-cs"/>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marL="0" algn="ctr" defTabSz="914400" rtl="0" eaLnBrk="1" fontAlgn="ctr" latinLnBrk="0" hangingPunct="1"/>
                      <a:r>
                        <a:rPr lang="es-CO" sz="800" b="1" i="0" u="none" strike="noStrike" kern="1200" dirty="0" smtClean="0">
                          <a:solidFill>
                            <a:srgbClr val="FFFFFF"/>
                          </a:solidFill>
                          <a:effectLst/>
                          <a:latin typeface="Century Gothic"/>
                          <a:ea typeface="+mn-ea"/>
                          <a:cs typeface="+mn-cs"/>
                        </a:rPr>
                        <a:t>Indicador</a:t>
                      </a:r>
                      <a:endParaRPr lang="es-CO" sz="800" b="1" i="0" u="none" strike="noStrike" kern="1200" dirty="0">
                        <a:solidFill>
                          <a:srgbClr val="FFFFFF"/>
                        </a:solidFill>
                        <a:effectLst/>
                        <a:latin typeface="Century Gothic"/>
                        <a:ea typeface="+mn-ea"/>
                        <a:cs typeface="+mn-cs"/>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marL="0" algn="ctr" defTabSz="914400" rtl="0" eaLnBrk="1" fontAlgn="ctr" latinLnBrk="0" hangingPunct="1"/>
                      <a:r>
                        <a:rPr lang="es-CO" sz="800" b="1" i="0" u="none" strike="noStrike" kern="1200" dirty="0">
                          <a:solidFill>
                            <a:srgbClr val="FFFFFF"/>
                          </a:solidFill>
                          <a:effectLst/>
                          <a:latin typeface="Century Gothic"/>
                          <a:ea typeface="+mn-ea"/>
                          <a:cs typeface="+mn-cs"/>
                        </a:rPr>
                        <a:t>Meta </a:t>
                      </a:r>
                      <a:r>
                        <a:rPr lang="es-CO" sz="800" b="1" i="0" u="none" strike="noStrike" kern="1200" dirty="0" smtClean="0">
                          <a:solidFill>
                            <a:srgbClr val="FFFFFF"/>
                          </a:solidFill>
                          <a:effectLst/>
                          <a:latin typeface="Century Gothic"/>
                          <a:ea typeface="+mn-ea"/>
                          <a:cs typeface="+mn-cs"/>
                        </a:rPr>
                        <a:t>alcanzada</a:t>
                      </a:r>
                      <a:endParaRPr lang="es-CO" sz="800" b="1" i="0" u="none" strike="noStrike" kern="1200" dirty="0">
                        <a:solidFill>
                          <a:srgbClr val="FFFFFF"/>
                        </a:solidFill>
                        <a:effectLst/>
                        <a:latin typeface="Century Gothic"/>
                        <a:ea typeface="+mn-ea"/>
                        <a:cs typeface="+mn-cs"/>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marL="0" algn="ctr" defTabSz="914400" rtl="0" eaLnBrk="1" fontAlgn="ctr" latinLnBrk="0" hangingPunct="1"/>
                      <a:r>
                        <a:rPr lang="es-CO" sz="800" b="1" i="0" u="none" strike="noStrike" kern="1200" dirty="0">
                          <a:solidFill>
                            <a:srgbClr val="FFFFFF"/>
                          </a:solidFill>
                          <a:effectLst/>
                          <a:latin typeface="Century Gothic"/>
                          <a:ea typeface="+mn-ea"/>
                          <a:cs typeface="+mn-cs"/>
                        </a:rPr>
                        <a:t>Meta alcanzada</a:t>
                      </a:r>
                      <a:br>
                        <a:rPr lang="es-CO" sz="800" b="1" i="0" u="none" strike="noStrike" kern="1200" dirty="0">
                          <a:solidFill>
                            <a:srgbClr val="FFFFFF"/>
                          </a:solidFill>
                          <a:effectLst/>
                          <a:latin typeface="Century Gothic"/>
                          <a:ea typeface="+mn-ea"/>
                          <a:cs typeface="+mn-cs"/>
                        </a:rPr>
                      </a:br>
                      <a:r>
                        <a:rPr lang="es-CO" sz="800" b="1" i="0" u="none" strike="noStrike" kern="1200" dirty="0" smtClean="0">
                          <a:solidFill>
                            <a:srgbClr val="FFFFFF"/>
                          </a:solidFill>
                          <a:effectLst/>
                          <a:latin typeface="Century Gothic"/>
                          <a:ea typeface="+mn-ea"/>
                          <a:cs typeface="+mn-cs"/>
                        </a:rPr>
                        <a:t> </a:t>
                      </a:r>
                      <a:r>
                        <a:rPr lang="es-CO" sz="800" b="1" i="0" u="none" strike="noStrike" kern="1200" dirty="0">
                          <a:solidFill>
                            <a:srgbClr val="FFFFFF"/>
                          </a:solidFill>
                          <a:effectLst/>
                          <a:latin typeface="Century Gothic"/>
                          <a:ea typeface="+mn-ea"/>
                          <a:cs typeface="+mn-cs"/>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marL="0" algn="ctr" defTabSz="914400" rtl="0" eaLnBrk="1" fontAlgn="ctr" latinLnBrk="0" hangingPunct="1"/>
                      <a:r>
                        <a:rPr lang="es-CO" sz="800" b="1" i="0" u="none" strike="noStrike" kern="1200" dirty="0">
                          <a:solidFill>
                            <a:srgbClr val="FFFFFF"/>
                          </a:solidFill>
                          <a:effectLst/>
                          <a:latin typeface="Century Gothic"/>
                          <a:ea typeface="+mn-ea"/>
                          <a:cs typeface="+mn-cs"/>
                        </a:rPr>
                        <a:t>Avance </a:t>
                      </a:r>
                      <a:r>
                        <a:rPr lang="es-CO" sz="800" b="1" i="0" u="none" strike="noStrike" kern="1200" dirty="0" smtClean="0">
                          <a:solidFill>
                            <a:srgbClr val="FFFFFF"/>
                          </a:solidFill>
                          <a:effectLst/>
                          <a:latin typeface="Century Gothic"/>
                          <a:ea typeface="+mn-ea"/>
                          <a:cs typeface="+mn-cs"/>
                        </a:rPr>
                        <a:t>Cualitativo</a:t>
                      </a:r>
                      <a:endParaRPr lang="es-CO" sz="800" b="1" i="0" u="none" strike="noStrike" kern="1200" dirty="0">
                        <a:solidFill>
                          <a:srgbClr val="FFFFFF"/>
                        </a:solidFill>
                        <a:effectLst/>
                        <a:latin typeface="Century Gothic"/>
                        <a:ea typeface="+mn-ea"/>
                        <a:cs typeface="+mn-cs"/>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marL="0" algn="ctr" defTabSz="914400" rtl="0" eaLnBrk="1" fontAlgn="ctr" latinLnBrk="0" hangingPunct="1"/>
                      <a:r>
                        <a:rPr lang="es-CO" sz="800" b="1" i="0" u="none" strike="noStrike" kern="1200" dirty="0">
                          <a:solidFill>
                            <a:srgbClr val="FFFFFF"/>
                          </a:solidFill>
                          <a:effectLst/>
                          <a:latin typeface="Century Gothic"/>
                          <a:ea typeface="+mn-ea"/>
                          <a:cs typeface="+mn-cs"/>
                        </a:rPr>
                        <a:t>Meta</a:t>
                      </a:r>
                      <a:br>
                        <a:rPr lang="es-CO" sz="800" b="1" i="0" u="none" strike="noStrike" kern="1200" dirty="0">
                          <a:solidFill>
                            <a:srgbClr val="FFFFFF"/>
                          </a:solidFill>
                          <a:effectLst/>
                          <a:latin typeface="Century Gothic"/>
                          <a:ea typeface="+mn-ea"/>
                          <a:cs typeface="+mn-cs"/>
                        </a:rPr>
                      </a:br>
                      <a:r>
                        <a:rPr lang="es-CO" sz="800" b="1" i="0" u="none" strike="noStrike" kern="1200" dirty="0">
                          <a:solidFill>
                            <a:srgbClr val="FFFFFF"/>
                          </a:solidFill>
                          <a:effectLst/>
                          <a:latin typeface="Century Gothic"/>
                          <a:ea typeface="+mn-ea"/>
                          <a:cs typeface="+mn-cs"/>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marL="0" algn="ctr" defTabSz="914400" rtl="0" eaLnBrk="1" fontAlgn="ctr" latinLnBrk="0" hangingPunct="1"/>
                      <a:r>
                        <a:rPr lang="es-CO" sz="800" b="1" i="0" u="none" strike="noStrike" kern="1200" dirty="0">
                          <a:solidFill>
                            <a:srgbClr val="FFFFFF"/>
                          </a:solidFill>
                          <a:effectLst/>
                          <a:latin typeface="Century Gothic"/>
                          <a:ea typeface="+mn-ea"/>
                          <a:cs typeface="+mn-cs"/>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extLst>
                  <a:ext uri="{0D108BD9-81ED-4DB2-BD59-A6C34878D82A}">
                    <a16:rowId xmlns="" xmlns:a16="http://schemas.microsoft.com/office/drawing/2014/main" val="10000"/>
                  </a:ext>
                </a:extLst>
              </a:tr>
              <a:tr h="2871174">
                <a:tc>
                  <a:txBody>
                    <a:bodyPr/>
                    <a:lstStyle/>
                    <a:p>
                      <a:pPr algn="ctr" fontAlgn="ctr"/>
                      <a:r>
                        <a:rPr lang="es-CO" sz="900" b="0" i="0" u="none" strike="noStrike" dirty="0">
                          <a:solidFill>
                            <a:srgbClr val="000000"/>
                          </a:solidFill>
                          <a:effectLst/>
                          <a:latin typeface="+mn-lt"/>
                        </a:rPr>
                        <a:t>Implementar, mantener y mejorar el Sistema de Gestión y Control en el contexto del Sistema de Gestión.</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Porcentaje avance Eficiencia administrativa y cero papel</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00" b="0" i="0" u="none" strike="noStrike" dirty="0" smtClean="0">
                          <a:solidFill>
                            <a:srgbClr val="000000"/>
                          </a:solidFill>
                          <a:effectLst/>
                          <a:latin typeface="+mn-lt"/>
                        </a:rPr>
                        <a:t>Al cierre del año se lograron las siguientes actividades:</a:t>
                      </a:r>
                    </a:p>
                    <a:p>
                      <a:pPr algn="just" fontAlgn="t"/>
                      <a:r>
                        <a:rPr lang="es-CO" sz="800" b="0" i="0" u="none" strike="noStrike" dirty="0" smtClean="0">
                          <a:solidFill>
                            <a:srgbClr val="000000"/>
                          </a:solidFill>
                          <a:effectLst/>
                          <a:latin typeface="+mn-lt"/>
                        </a:rPr>
                        <a:t> i) Oficialización de Circular CI254 del 20/09/2018 Buenas Prácticas Ambientales, derogando y actualizando la Directiva 03 de 2013.</a:t>
                      </a:r>
                    </a:p>
                    <a:p>
                      <a:pPr algn="just" fontAlgn="t"/>
                      <a:r>
                        <a:rPr lang="es-CO" sz="800" b="0" i="0" u="none" strike="noStrike" dirty="0" smtClean="0">
                          <a:solidFill>
                            <a:srgbClr val="000000"/>
                          </a:solidFill>
                          <a:effectLst/>
                          <a:latin typeface="+mn-lt"/>
                        </a:rPr>
                        <a:t>ii) Actualización de matrices de seguimiento y cumplimiento legal ambiental relacionada con el cumplimiento de Gestión de Residuos Peligrosos, Publicidad Exterior Visual, Bifenilos Policlorados. </a:t>
                      </a:r>
                    </a:p>
                    <a:p>
                      <a:pPr algn="just" fontAlgn="t"/>
                      <a:r>
                        <a:rPr lang="es-CO" sz="800" b="0" i="0" u="none" strike="noStrike" dirty="0" smtClean="0">
                          <a:solidFill>
                            <a:srgbClr val="000000"/>
                          </a:solidFill>
                          <a:effectLst/>
                          <a:latin typeface="+mn-lt"/>
                        </a:rPr>
                        <a:t>iii) Actualización de Instructivo Gestión de Residuos Peligrosos y Especiales en cumplimiento a los lineamientos del proyecto PISA desarrollado con la Subdirección de Agrología. </a:t>
                      </a:r>
                    </a:p>
                    <a:p>
                      <a:pPr algn="just" fontAlgn="t"/>
                      <a:r>
                        <a:rPr lang="es-CO" sz="800" b="0" i="0" u="none" strike="noStrike" dirty="0" smtClean="0">
                          <a:solidFill>
                            <a:srgbClr val="000000"/>
                          </a:solidFill>
                          <a:effectLst/>
                          <a:latin typeface="+mn-lt"/>
                        </a:rPr>
                        <a:t>iv) Inclusión en la matriz legal ambiental del Decreto 1496 de 2018 "por el cual se adopta el Sistema Globalmente Armonizado de Clasificación y Etiquetado de Productos Químicos y se dictan otras disposiciones en materia de seguridad química"; así como su actualización en el aplicativo sufija y solicitud a la oficina Gestión Jurídica de su inclusión en el normograma institucional. Esta actividad aunque no se encontraba programada, según el Manual de Procedimientos Identificación y evaluación del cumplimiento legal ambiental y otros requisitos que se suscriban cód. P20604-01, se debe realizar actualización cada que se presente un cambio normativo.</a:t>
                      </a:r>
                    </a:p>
                    <a:p>
                      <a:pPr algn="just" fontAlgn="t"/>
                      <a:r>
                        <a:rPr lang="es-CO" sz="800" b="0" i="0" u="none" strike="noStrike" dirty="0" smtClean="0">
                          <a:solidFill>
                            <a:srgbClr val="000000"/>
                          </a:solidFill>
                          <a:effectLst/>
                          <a:latin typeface="+mn-lt"/>
                        </a:rPr>
                        <a:t>v) Se realizó revisión del cumplimiento legal ambiental por la Dirección el 29 de octubre. </a:t>
                      </a:r>
                    </a:p>
                    <a:p>
                      <a:pPr algn="just" fontAlgn="t"/>
                      <a:r>
                        <a:rPr lang="es-CO" sz="800" b="0" i="0" u="none" strike="noStrike" dirty="0" smtClean="0">
                          <a:solidFill>
                            <a:srgbClr val="000000"/>
                          </a:solidFill>
                          <a:effectLst/>
                          <a:latin typeface="+mn-lt"/>
                        </a:rPr>
                        <a:t>vii) Se realizó visita a la DT Huila, Boyacá y Cesar, como apoyo a la preparación de la auditoría externa que se realizó en el mes de noviembre.</a:t>
                      </a:r>
                      <a:endParaRPr lang="es-CO" sz="800" b="0" i="0" u="none" strike="noStrike" dirty="0">
                        <a:solidFill>
                          <a:srgbClr val="000000"/>
                        </a:solidFill>
                        <a:effectLst/>
                        <a:latin typeface="+mn-lt"/>
                      </a:endParaRP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Secretaría General / GIT Servicios Administrativos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522925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31 CuadroTexto"/>
          <p:cNvSpPr txBox="1"/>
          <p:nvPr/>
        </p:nvSpPr>
        <p:spPr>
          <a:xfrm>
            <a:off x="755576" y="918250"/>
            <a:ext cx="6984776" cy="400110"/>
          </a:xfrm>
          <a:prstGeom prst="rect">
            <a:avLst/>
          </a:prstGeom>
          <a:noFill/>
        </p:spPr>
        <p:txBody>
          <a:bodyPr wrap="square" rtlCol="0">
            <a:spAutoFit/>
          </a:bodyPr>
          <a:lstStyle/>
          <a:p>
            <a:r>
              <a:rPr lang="es-CO" sz="2000" b="1" spc="95" dirty="0">
                <a:solidFill>
                  <a:srgbClr val="B6004B"/>
                </a:solidFill>
                <a:latin typeface="Arial" charset="0"/>
                <a:ea typeface="Arial" charset="0"/>
                <a:cs typeface="Arial" charset="0"/>
              </a:rPr>
              <a:t>Dimensión: Información y Comunicación - IGAC</a:t>
            </a:r>
          </a:p>
        </p:txBody>
      </p:sp>
      <p:graphicFrame>
        <p:nvGraphicFramePr>
          <p:cNvPr id="31" name="33 Tabla"/>
          <p:cNvGraphicFramePr>
            <a:graphicFrameLocks noGrp="1"/>
          </p:cNvGraphicFramePr>
          <p:nvPr>
            <p:extLst>
              <p:ext uri="{D42A27DB-BD31-4B8C-83A1-F6EECF244321}">
                <p14:modId xmlns:p14="http://schemas.microsoft.com/office/powerpoint/2010/main" val="1466325941"/>
              </p:ext>
            </p:extLst>
          </p:nvPr>
        </p:nvGraphicFramePr>
        <p:xfrm>
          <a:off x="294971" y="1336599"/>
          <a:ext cx="8229600" cy="3097162"/>
        </p:xfrm>
        <a:graphic>
          <a:graphicData uri="http://schemas.openxmlformats.org/drawingml/2006/table">
            <a:tbl>
              <a:tblPr/>
              <a:tblGrid>
                <a:gridCol w="1252693">
                  <a:extLst>
                    <a:ext uri="{9D8B030D-6E8A-4147-A177-3AD203B41FA5}">
                      <a16:colId xmlns="" xmlns:a16="http://schemas.microsoft.com/office/drawing/2014/main" val="20000"/>
                    </a:ext>
                  </a:extLst>
                </a:gridCol>
                <a:gridCol w="1224136">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576064">
                  <a:extLst>
                    <a:ext uri="{9D8B030D-6E8A-4147-A177-3AD203B41FA5}">
                      <a16:colId xmlns="" xmlns:a16="http://schemas.microsoft.com/office/drawing/2014/main" val="20003"/>
                    </a:ext>
                  </a:extLst>
                </a:gridCol>
                <a:gridCol w="3095477">
                  <a:extLst>
                    <a:ext uri="{9D8B030D-6E8A-4147-A177-3AD203B41FA5}">
                      <a16:colId xmlns="" xmlns:a16="http://schemas.microsoft.com/office/drawing/2014/main" val="20004"/>
                    </a:ext>
                  </a:extLst>
                </a:gridCol>
                <a:gridCol w="583879">
                  <a:extLst>
                    <a:ext uri="{9D8B030D-6E8A-4147-A177-3AD203B41FA5}">
                      <a16:colId xmlns="" xmlns:a16="http://schemas.microsoft.com/office/drawing/2014/main" val="20005"/>
                    </a:ext>
                  </a:extLst>
                </a:gridCol>
                <a:gridCol w="849279">
                  <a:extLst>
                    <a:ext uri="{9D8B030D-6E8A-4147-A177-3AD203B41FA5}">
                      <a16:colId xmlns="" xmlns:a16="http://schemas.microsoft.com/office/drawing/2014/main" val="20006"/>
                    </a:ext>
                  </a:extLst>
                </a:gridCol>
              </a:tblGrid>
              <a:tr h="484485">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Avance Cualitativo </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extLst>
                  <a:ext uri="{0D108BD9-81ED-4DB2-BD59-A6C34878D82A}">
                    <a16:rowId xmlns="" xmlns:a16="http://schemas.microsoft.com/office/drawing/2014/main" val="10000"/>
                  </a:ext>
                </a:extLst>
              </a:tr>
              <a:tr h="1732198">
                <a:tc>
                  <a:txBody>
                    <a:bodyPr/>
                    <a:lstStyle/>
                    <a:p>
                      <a:pPr algn="ctr" fontAlgn="ctr"/>
                      <a:r>
                        <a:rPr lang="es-CO" sz="900" b="0" i="0" u="none" strike="noStrike" dirty="0">
                          <a:solidFill>
                            <a:srgbClr val="000000"/>
                          </a:solidFill>
                          <a:effectLst/>
                          <a:latin typeface="+mn-lt"/>
                        </a:rPr>
                        <a:t>Proponer e implementar mejoras al programa de gestión documental.</a:t>
                      </a:r>
                      <a:br>
                        <a:rPr lang="es-CO" sz="900" b="0" i="0" u="none" strike="noStrike" dirty="0">
                          <a:solidFill>
                            <a:srgbClr val="000000"/>
                          </a:solidFill>
                          <a:effectLst/>
                          <a:latin typeface="+mn-lt"/>
                        </a:rPr>
                      </a:b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Porcentaje de ejecución en la gestión documental</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900" b="0" i="0" u="none" strike="noStrike" dirty="0" smtClean="0">
                          <a:solidFill>
                            <a:srgbClr val="000000"/>
                          </a:solidFill>
                          <a:effectLst/>
                          <a:latin typeface="+mn-lt"/>
                        </a:rPr>
                        <a:t>Se resaltan los siguientes resultados:</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Se adelantaron los procesos archivísticos a un total de 880 ML de documentación, de los cuales 501,8 ML correspondieron a la Sede Central y 378,2 ML a Direcciones Territoriales.  </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Se recibieron transferencias primarias de 33 ml para un total de 176,8 ml. </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Se expidieron 294 certificaciones laborales y se atendieron 19 consultas en el Archivo Central. </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Se realizó una brigada documental en la DT Cesar.</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Se realizaron 19 visitas de seguimiento a TRD, 17 sensibilizaciones en la Sede central y 3 en Direcciones Territoriales.  </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Se finalizó la ejecución del contrato  suscrito por cooperación internacional  con USAID: punteo de 2.824.453 fichas prediales, a partir del cual se adelantó la organización archivística de 2.284.758, equivalentes a 3.522,03 ML., de 7 D.T.: Bolívar, Casanare, Cauca, Cesar, Meta, Sucre y Tolima, con las respectivas UOC adscritas</a:t>
                      </a:r>
                      <a:endParaRPr lang="es-CO" sz="900" b="0" i="0" u="none" strike="noStrike" dirty="0">
                        <a:solidFill>
                          <a:srgbClr val="000000"/>
                        </a:solidFill>
                        <a:effectLst/>
                        <a:latin typeface="+mn-lt"/>
                      </a:endParaRP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Secretaría General / GIT Gestión Documental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767203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1 Conector recto"/>
          <p:cNvCxnSpPr/>
          <p:nvPr/>
        </p:nvCxnSpPr>
        <p:spPr>
          <a:xfrm>
            <a:off x="179512" y="856922"/>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 name="2 CuadroTexto"/>
          <p:cNvSpPr txBox="1"/>
          <p:nvPr/>
        </p:nvSpPr>
        <p:spPr>
          <a:xfrm>
            <a:off x="755576" y="445811"/>
            <a:ext cx="6984776" cy="400110"/>
          </a:xfrm>
          <a:prstGeom prst="rect">
            <a:avLst/>
          </a:prstGeom>
          <a:noFill/>
        </p:spPr>
        <p:txBody>
          <a:bodyPr wrap="square" rtlCol="0">
            <a:spAutoFit/>
          </a:bodyPr>
          <a:lstStyle/>
          <a:p>
            <a:r>
              <a:rPr lang="es-CO" sz="2000" b="1" spc="95" dirty="0">
                <a:solidFill>
                  <a:srgbClr val="B6004B"/>
                </a:solidFill>
                <a:latin typeface="Arial" charset="0"/>
                <a:ea typeface="Arial" charset="0"/>
                <a:cs typeface="Arial" charset="0"/>
              </a:rPr>
              <a:t>Dimensión: Información y Comunicación - IGAC</a:t>
            </a:r>
          </a:p>
        </p:txBody>
      </p:sp>
      <p:graphicFrame>
        <p:nvGraphicFramePr>
          <p:cNvPr id="4" name="4 Tabla"/>
          <p:cNvGraphicFramePr>
            <a:graphicFrameLocks noGrp="1"/>
          </p:cNvGraphicFramePr>
          <p:nvPr>
            <p:extLst>
              <p:ext uri="{D42A27DB-BD31-4B8C-83A1-F6EECF244321}">
                <p14:modId xmlns:p14="http://schemas.microsoft.com/office/powerpoint/2010/main" val="1363153080"/>
              </p:ext>
            </p:extLst>
          </p:nvPr>
        </p:nvGraphicFramePr>
        <p:xfrm>
          <a:off x="323527" y="968154"/>
          <a:ext cx="8640959" cy="4034422"/>
        </p:xfrm>
        <a:graphic>
          <a:graphicData uri="http://schemas.openxmlformats.org/drawingml/2006/table">
            <a:tbl>
              <a:tblPr/>
              <a:tblGrid>
                <a:gridCol w="1107168">
                  <a:extLst>
                    <a:ext uri="{9D8B030D-6E8A-4147-A177-3AD203B41FA5}">
                      <a16:colId xmlns="" xmlns:a16="http://schemas.microsoft.com/office/drawing/2014/main" val="20000"/>
                    </a:ext>
                  </a:extLst>
                </a:gridCol>
                <a:gridCol w="907288">
                  <a:extLst>
                    <a:ext uri="{9D8B030D-6E8A-4147-A177-3AD203B41FA5}">
                      <a16:colId xmlns="" xmlns:a16="http://schemas.microsoft.com/office/drawing/2014/main" val="20001"/>
                    </a:ext>
                  </a:extLst>
                </a:gridCol>
                <a:gridCol w="680466">
                  <a:extLst>
                    <a:ext uri="{9D8B030D-6E8A-4147-A177-3AD203B41FA5}">
                      <a16:colId xmlns="" xmlns:a16="http://schemas.microsoft.com/office/drawing/2014/main" val="20002"/>
                    </a:ext>
                  </a:extLst>
                </a:gridCol>
                <a:gridCol w="680466">
                  <a:extLst>
                    <a:ext uri="{9D8B030D-6E8A-4147-A177-3AD203B41FA5}">
                      <a16:colId xmlns="" xmlns:a16="http://schemas.microsoft.com/office/drawing/2014/main" val="20003"/>
                    </a:ext>
                  </a:extLst>
                </a:gridCol>
                <a:gridCol w="3760777">
                  <a:extLst>
                    <a:ext uri="{9D8B030D-6E8A-4147-A177-3AD203B41FA5}">
                      <a16:colId xmlns="" xmlns:a16="http://schemas.microsoft.com/office/drawing/2014/main" val="20004"/>
                    </a:ext>
                  </a:extLst>
                </a:gridCol>
                <a:gridCol w="613064">
                  <a:extLst>
                    <a:ext uri="{9D8B030D-6E8A-4147-A177-3AD203B41FA5}">
                      <a16:colId xmlns="" xmlns:a16="http://schemas.microsoft.com/office/drawing/2014/main" val="20005"/>
                    </a:ext>
                  </a:extLst>
                </a:gridCol>
                <a:gridCol w="891730">
                  <a:extLst>
                    <a:ext uri="{9D8B030D-6E8A-4147-A177-3AD203B41FA5}">
                      <a16:colId xmlns="" xmlns:a16="http://schemas.microsoft.com/office/drawing/2014/main" val="20006"/>
                    </a:ext>
                  </a:extLst>
                </a:gridCol>
              </a:tblGrid>
              <a:tr h="484485">
                <a:tc>
                  <a:txBody>
                    <a:bodyPr/>
                    <a:lstStyle/>
                    <a:p>
                      <a:pPr algn="ctr" fontAlgn="ctr"/>
                      <a:r>
                        <a:rPr lang="es-CO" sz="900" b="1" i="0" u="none" strike="noStrike" dirty="0">
                          <a:solidFill>
                            <a:srgbClr val="FFFFFF"/>
                          </a:solidFill>
                          <a:effectLst/>
                          <a:latin typeface="+mn-lt"/>
                        </a:rPr>
                        <a:t>Estrategia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tc>
                  <a:txBody>
                    <a:bodyPr/>
                    <a:lstStyle/>
                    <a:p>
                      <a:pPr algn="ctr" fontAlgn="ctr"/>
                      <a:r>
                        <a:rPr lang="es-CO" sz="900" b="1" i="0" u="none" strike="noStrike" dirty="0">
                          <a:solidFill>
                            <a:srgbClr val="FFFFFF"/>
                          </a:solidFill>
                          <a:effectLst/>
                          <a:latin typeface="+mn-lt"/>
                        </a:rPr>
                        <a:t>Responsable(s)</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6A6A6"/>
                    </a:solidFill>
                  </a:tcPr>
                </a:tc>
                <a:extLst>
                  <a:ext uri="{0D108BD9-81ED-4DB2-BD59-A6C34878D82A}">
                    <a16:rowId xmlns="" xmlns:a16="http://schemas.microsoft.com/office/drawing/2014/main" val="10000"/>
                  </a:ext>
                </a:extLst>
              </a:tr>
              <a:tr h="2296324">
                <a:tc>
                  <a:txBody>
                    <a:bodyPr/>
                    <a:lstStyle/>
                    <a:p>
                      <a:pPr algn="ctr" fontAlgn="ctr"/>
                      <a:r>
                        <a:rPr lang="es-CO" sz="900" b="0" i="0" u="none" strike="noStrike" dirty="0">
                          <a:solidFill>
                            <a:srgbClr val="000000"/>
                          </a:solidFill>
                          <a:effectLst/>
                          <a:latin typeface="+mn-lt"/>
                        </a:rPr>
                        <a:t>Gestionar el desarrollo de plataformas tecnológicas y adecuación y mantenimiento de la infraestructura física.</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Renovación, mantenimiento y seguridad de la plataforma tecnológica del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chemeClr val="tx1"/>
                          </a:solidFill>
                          <a:effectLst/>
                          <a:latin typeface="+mn-lt"/>
                        </a:rPr>
                        <a:t>100%</a:t>
                      </a:r>
                      <a:endParaRPr lang="es-CO" sz="900" b="0" i="0" u="none" strike="noStrike" dirty="0">
                        <a:solidFill>
                          <a:schemeClr val="tx1"/>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chemeClr val="tx1"/>
                          </a:solidFill>
                          <a:effectLst/>
                          <a:latin typeface="+mn-lt"/>
                        </a:rPr>
                        <a:t>100%</a:t>
                      </a:r>
                      <a:endParaRPr lang="es-CO" sz="900" b="0" i="0" u="none" strike="noStrike" dirty="0">
                        <a:solidFill>
                          <a:schemeClr val="tx1"/>
                        </a:solidFill>
                        <a:effectLst/>
                        <a:latin typeface="+mn-lt"/>
                      </a:endParaRP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750" b="0" i="0" u="none" strike="noStrike" dirty="0" smtClean="0">
                          <a:solidFill>
                            <a:srgbClr val="000000"/>
                          </a:solidFill>
                          <a:effectLst/>
                          <a:latin typeface="+mn-lt"/>
                        </a:rPr>
                        <a:t>Se destacan las siguientes actividades:</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Mantenimiento a la red eléctrica regulada y cableado  estructurado en el edificio de la subdirección de Catastro en la sede central y en el área del GIT de gestión financiera en la sede central.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Mantenimiento al centro de datos: Mantenimiento preventivo del piso falso del área de servidores y cuarto eléctrico, mantenimiento de las UPS y de aires acondicionados. --Atención de 295 incidencias.</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Desarrollo del aplicativo de certificado de clases agrologicas.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Desarrollo y mantenimiento del aplicativo de evaluación del desempeño.</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Mantenimiento del SIGA.</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Modificación de los web services: Generación de certificados e Información catastral para actualizar estándares de datos básicos (tipos de documento, municipios, departamentos), web service de archivos rinex: para poder listar los archivos disponibles por estación, se adiciona campo de ID de estación, además de tener un repositorio de archivos rinex retirados del FTP, web service histórico catastral: Por tiempos de respuesta se realizó optimización de la consulta por documento del propietario, web service para fuerzas militares - libreta militar.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Mantenimiento del aplicativo de fichas prediales.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Publicación de datos de las subdirecciones en el portal de datos abiertos.</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Implementación de prototipo para sincronización de datos desde el datacenter local a ArcGIS Online.</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Inicio del desarrollo de los siguientes visores para el geoportal: descarga Rinex, alturas niveladas geodesia, datos abiertos de agrología.</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Generación de la primera versión del nuevo mapa de Relieve.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Generación de la primera versión del mapa de imágenes ráster utilizando datos del Sensor Sentinel 2.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Desarrollo y mantenimiento del Sistema Nacional Catastral.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Consolidación del registro de activos de información de los 20 procesos y 22 territoriales de la entidad.</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mn-lt"/>
                        </a:rPr>
                        <a:t>Realización del informe de gestión de riesgos de seguridad de la información de los 20 procesos de la entidad.</a:t>
                      </a:r>
                      <a:endParaRPr lang="es-CO" sz="750" b="0" i="0" u="none" strike="noStrike" dirty="0">
                        <a:solidFill>
                          <a:srgbClr val="000000"/>
                        </a:solidFill>
                        <a:effectLst/>
                        <a:latin typeface="+mn-lt"/>
                      </a:endParaRPr>
                    </a:p>
                  </a:txBody>
                  <a:tcPr marL="6637" marR="6637" marT="663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de Informática y Telecomunicaciones IGAC</a:t>
                      </a:r>
                    </a:p>
                  </a:txBody>
                  <a:tcPr marL="6637" marR="6637" marT="66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620914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53"/>
          <p:cNvSpPr txBox="1">
            <a:spLocks/>
          </p:cNvSpPr>
          <p:nvPr/>
        </p:nvSpPr>
        <p:spPr>
          <a:xfrm>
            <a:off x="3064845" y="1846989"/>
            <a:ext cx="5564057" cy="1519006"/>
          </a:xfrm>
          <a:prstGeom prst="rect">
            <a:avLst/>
          </a:prstGeom>
        </p:spPr>
        <p:txBody>
          <a:bodyPr vert="horz" wrap="square" lIns="0" tIns="15875" rIns="0" bIns="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spcBef>
                <a:spcPts val="125"/>
              </a:spcBef>
              <a:buNone/>
            </a:pPr>
            <a:r>
              <a:rPr lang="es-ES_tradnl" b="1" dirty="0" smtClean="0">
                <a:solidFill>
                  <a:srgbClr val="B6004B"/>
                </a:solidFill>
                <a:cs typeface="Arial" panose="020B0604020202020204" pitchFamily="34" charset="0"/>
              </a:rPr>
              <a:t>Seguimiento DANE 2018</a:t>
            </a:r>
            <a:endParaRPr lang="es-ES_tradnl" b="1" dirty="0">
              <a:solidFill>
                <a:srgbClr val="B6004B"/>
              </a:solidFill>
              <a:cs typeface="Arial" panose="020B0604020202020204" pitchFamily="34" charset="0"/>
            </a:endParaRPr>
          </a:p>
          <a:p>
            <a:pPr marL="0" indent="0" algn="r">
              <a:spcBef>
                <a:spcPts val="125"/>
              </a:spcBef>
              <a:buFont typeface="Arial"/>
              <a:buNone/>
            </a:pPr>
            <a:endParaRPr lang="es-ES" sz="2800" b="1" dirty="0">
              <a:solidFill>
                <a:srgbClr val="B6004B"/>
              </a:solidFill>
              <a:cs typeface="Arial" panose="020B0604020202020204" pitchFamily="34" charset="0"/>
            </a:endParaRPr>
          </a:p>
          <a:p>
            <a:pPr marL="0" indent="0">
              <a:spcBef>
                <a:spcPts val="125"/>
              </a:spcBef>
              <a:buFont typeface="Arial"/>
              <a:buNone/>
            </a:pPr>
            <a:endParaRPr lang="es-ES" sz="3600" b="1" dirty="0">
              <a:solidFill>
                <a:srgbClr val="B6004B"/>
              </a:solidFill>
              <a:cs typeface="Arial"/>
            </a:endParaRPr>
          </a:p>
        </p:txBody>
      </p:sp>
    </p:spTree>
    <p:extLst>
      <p:ext uri="{BB962C8B-B14F-4D97-AF65-F5344CB8AC3E}">
        <p14:creationId xmlns:p14="http://schemas.microsoft.com/office/powerpoint/2010/main" val="596155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32 Conector recto"/>
          <p:cNvCxnSpPr/>
          <p:nvPr/>
        </p:nvCxnSpPr>
        <p:spPr>
          <a:xfrm>
            <a:off x="128888" y="969112"/>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4" name="object 911"/>
          <p:cNvSpPr txBox="1"/>
          <p:nvPr/>
        </p:nvSpPr>
        <p:spPr>
          <a:xfrm>
            <a:off x="130604" y="630871"/>
            <a:ext cx="8856984" cy="307777"/>
          </a:xfrm>
          <a:prstGeom prst="rect">
            <a:avLst/>
          </a:prstGeom>
        </p:spPr>
        <p:txBody>
          <a:bodyPr vert="horz" wrap="square" lIns="0" tIns="0" rIns="0" bIns="0" rtlCol="0">
            <a:spAutoFit/>
          </a:bodyPr>
          <a:lstStyle/>
          <a:p>
            <a:pPr marL="12700" algn="ctr"/>
            <a:r>
              <a:rPr lang="da-DK" sz="2000" b="1" spc="95" dirty="0" smtClean="0">
                <a:solidFill>
                  <a:srgbClr val="B6004B"/>
                </a:solidFill>
                <a:latin typeface="+mj-lt"/>
                <a:ea typeface="Arial" charset="0"/>
                <a:cs typeface="Arial" charset="0"/>
              </a:rPr>
              <a:t>Dimensión: Talento Humano - DANE</a:t>
            </a:r>
            <a:endParaRPr lang="da-DK" sz="2000" b="1" spc="95" dirty="0">
              <a:solidFill>
                <a:srgbClr val="B6004B"/>
              </a:solidFill>
              <a:latin typeface="+mj-lt"/>
              <a:ea typeface="Arial" charset="0"/>
              <a:cs typeface="Arial" charset="0"/>
            </a:endParaRPr>
          </a:p>
        </p:txBody>
      </p:sp>
      <p:graphicFrame>
        <p:nvGraphicFramePr>
          <p:cNvPr id="31" name="4 Tabla"/>
          <p:cNvGraphicFramePr>
            <a:graphicFrameLocks noGrp="1"/>
          </p:cNvGraphicFramePr>
          <p:nvPr>
            <p:extLst>
              <p:ext uri="{D42A27DB-BD31-4B8C-83A1-F6EECF244321}">
                <p14:modId xmlns:p14="http://schemas.microsoft.com/office/powerpoint/2010/main" val="943081703"/>
              </p:ext>
            </p:extLst>
          </p:nvPr>
        </p:nvGraphicFramePr>
        <p:xfrm>
          <a:off x="114140" y="1068605"/>
          <a:ext cx="8790899" cy="3980049"/>
        </p:xfrm>
        <a:graphic>
          <a:graphicData uri="http://schemas.openxmlformats.org/drawingml/2006/table">
            <a:tbl>
              <a:tblPr/>
              <a:tblGrid>
                <a:gridCol w="773204">
                  <a:extLst>
                    <a:ext uri="{9D8B030D-6E8A-4147-A177-3AD203B41FA5}">
                      <a16:colId xmlns="" xmlns:a16="http://schemas.microsoft.com/office/drawing/2014/main" val="20000"/>
                    </a:ext>
                  </a:extLst>
                </a:gridCol>
                <a:gridCol w="1579948">
                  <a:extLst>
                    <a:ext uri="{9D8B030D-6E8A-4147-A177-3AD203B41FA5}">
                      <a16:colId xmlns="" xmlns:a16="http://schemas.microsoft.com/office/drawing/2014/main" val="20001"/>
                    </a:ext>
                  </a:extLst>
                </a:gridCol>
                <a:gridCol w="558010">
                  <a:extLst>
                    <a:ext uri="{9D8B030D-6E8A-4147-A177-3AD203B41FA5}">
                      <a16:colId xmlns="" xmlns:a16="http://schemas.microsoft.com/office/drawing/2014/main" val="20002"/>
                    </a:ext>
                  </a:extLst>
                </a:gridCol>
                <a:gridCol w="654169">
                  <a:extLst>
                    <a:ext uri="{9D8B030D-6E8A-4147-A177-3AD203B41FA5}">
                      <a16:colId xmlns="" xmlns:a16="http://schemas.microsoft.com/office/drawing/2014/main" val="20003"/>
                    </a:ext>
                  </a:extLst>
                </a:gridCol>
                <a:gridCol w="3711377">
                  <a:extLst>
                    <a:ext uri="{9D8B030D-6E8A-4147-A177-3AD203B41FA5}">
                      <a16:colId xmlns="" xmlns:a16="http://schemas.microsoft.com/office/drawing/2014/main" val="20004"/>
                    </a:ext>
                  </a:extLst>
                </a:gridCol>
                <a:gridCol w="629905">
                  <a:extLst>
                    <a:ext uri="{9D8B030D-6E8A-4147-A177-3AD203B41FA5}">
                      <a16:colId xmlns="" xmlns:a16="http://schemas.microsoft.com/office/drawing/2014/main" val="20005"/>
                    </a:ext>
                  </a:extLst>
                </a:gridCol>
                <a:gridCol w="884286">
                  <a:extLst>
                    <a:ext uri="{9D8B030D-6E8A-4147-A177-3AD203B41FA5}">
                      <a16:colId xmlns="" xmlns:a16="http://schemas.microsoft.com/office/drawing/2014/main" val="20006"/>
                    </a:ext>
                  </a:extLst>
                </a:gridCol>
              </a:tblGrid>
              <a:tr h="551773">
                <a:tc>
                  <a:txBody>
                    <a:bodyPr/>
                    <a:lstStyle/>
                    <a:p>
                      <a:pPr algn="ctr" fontAlgn="ctr"/>
                      <a:r>
                        <a:rPr lang="es-CO" sz="900" b="1" i="0" u="none" strike="noStrike" dirty="0">
                          <a:solidFill>
                            <a:schemeClr val="bg1"/>
                          </a:solidFill>
                          <a:effectLst/>
                          <a:latin typeface="+mj-lt"/>
                        </a:rPr>
                        <a:t>Estrategia</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6B0A"/>
                    </a:solidFill>
                  </a:tcPr>
                </a:tc>
                <a:tc>
                  <a:txBody>
                    <a:bodyPr/>
                    <a:lstStyle/>
                    <a:p>
                      <a:pPr algn="ctr" fontAlgn="ctr"/>
                      <a:r>
                        <a:rPr lang="es-CO" sz="900" b="1" i="0" u="none" strike="noStrike" dirty="0" smtClean="0">
                          <a:solidFill>
                            <a:schemeClr val="bg1"/>
                          </a:solidFill>
                          <a:effectLst/>
                          <a:latin typeface="+mj-lt"/>
                        </a:rPr>
                        <a:t>Indicador</a:t>
                      </a:r>
                      <a:endParaRPr lang="es-CO" sz="900" b="1" i="0" u="none" strike="noStrike" dirty="0">
                        <a:solidFill>
                          <a:schemeClr val="bg1"/>
                        </a:solidFill>
                        <a:effectLst/>
                        <a:latin typeface="+mj-lt"/>
                      </a:endParaRP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6B0A"/>
                    </a:solidFill>
                  </a:tcPr>
                </a:tc>
                <a:tc>
                  <a:txBody>
                    <a:bodyPr/>
                    <a:lstStyle/>
                    <a:p>
                      <a:pPr algn="ctr" fontAlgn="ctr"/>
                      <a:r>
                        <a:rPr lang="es-CO" sz="900" b="1" i="0" u="none" strike="noStrike" dirty="0">
                          <a:solidFill>
                            <a:schemeClr val="bg1"/>
                          </a:solidFill>
                          <a:effectLst/>
                          <a:latin typeface="+mj-lt"/>
                        </a:rPr>
                        <a:t>Meta </a:t>
                      </a:r>
                      <a:r>
                        <a:rPr lang="es-CO" sz="900" b="1" i="0" u="none" strike="noStrike" dirty="0" smtClean="0">
                          <a:solidFill>
                            <a:schemeClr val="bg1"/>
                          </a:solidFill>
                          <a:effectLst/>
                          <a:latin typeface="+mj-lt"/>
                        </a:rPr>
                        <a:t>alcanzada</a:t>
                      </a:r>
                      <a:endParaRPr lang="es-CO" sz="900" b="1" i="0" u="none" strike="noStrike" dirty="0">
                        <a:solidFill>
                          <a:schemeClr val="bg1"/>
                        </a:solidFill>
                        <a:effectLst/>
                        <a:latin typeface="+mj-lt"/>
                      </a:endParaRP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6B0A"/>
                    </a:solidFill>
                  </a:tcPr>
                </a:tc>
                <a:tc>
                  <a:txBody>
                    <a:bodyPr/>
                    <a:lstStyle/>
                    <a:p>
                      <a:pPr algn="ctr" fontAlgn="ctr"/>
                      <a:r>
                        <a:rPr lang="es-CO" sz="900" b="1" i="0" u="none" strike="noStrike" dirty="0">
                          <a:solidFill>
                            <a:schemeClr val="bg1"/>
                          </a:solidFill>
                          <a:effectLst/>
                          <a:latin typeface="+mj-lt"/>
                        </a:rPr>
                        <a:t>Meta alcanzada</a:t>
                      </a:r>
                      <a:br>
                        <a:rPr lang="es-CO" sz="900" b="1" i="0" u="none" strike="noStrike" dirty="0">
                          <a:solidFill>
                            <a:schemeClr val="bg1"/>
                          </a:solidFill>
                          <a:effectLst/>
                          <a:latin typeface="+mj-lt"/>
                        </a:rPr>
                      </a:br>
                      <a:r>
                        <a:rPr lang="es-CO" sz="900" b="1" i="0" u="none" strike="noStrike" dirty="0" smtClean="0">
                          <a:solidFill>
                            <a:schemeClr val="bg1"/>
                          </a:solidFill>
                          <a:effectLst/>
                          <a:latin typeface="+mj-lt"/>
                        </a:rPr>
                        <a:t> </a:t>
                      </a:r>
                      <a:r>
                        <a:rPr lang="es-CO" sz="900" b="1" i="0" u="none" strike="noStrike" dirty="0">
                          <a:solidFill>
                            <a:schemeClr val="bg1"/>
                          </a:solidFill>
                          <a:effectLst/>
                          <a:latin typeface="+mj-lt"/>
                        </a:rPr>
                        <a:t>%</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6B0A"/>
                    </a:solidFill>
                  </a:tcPr>
                </a:tc>
                <a:tc>
                  <a:txBody>
                    <a:bodyPr/>
                    <a:lstStyle/>
                    <a:p>
                      <a:pPr algn="ctr" fontAlgn="ctr"/>
                      <a:r>
                        <a:rPr lang="es-CO" sz="900" b="1" i="0" u="none" strike="noStrike" dirty="0">
                          <a:solidFill>
                            <a:schemeClr val="bg1"/>
                          </a:solidFill>
                          <a:effectLst/>
                          <a:latin typeface="+mj-lt"/>
                        </a:rPr>
                        <a:t>Avance </a:t>
                      </a:r>
                      <a:r>
                        <a:rPr lang="es-CO" sz="900" b="1" i="0" u="none" strike="noStrike" dirty="0" smtClean="0">
                          <a:solidFill>
                            <a:schemeClr val="bg1"/>
                          </a:solidFill>
                          <a:effectLst/>
                          <a:latin typeface="+mj-lt"/>
                        </a:rPr>
                        <a:t>Cualitativo</a:t>
                      </a:r>
                      <a:endParaRPr lang="es-CO" sz="900" b="1" i="0" u="none" strike="noStrike" dirty="0">
                        <a:solidFill>
                          <a:schemeClr val="bg1"/>
                        </a:solidFill>
                        <a:effectLst/>
                        <a:latin typeface="+mj-lt"/>
                      </a:endParaRP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6B0A"/>
                    </a:solidFill>
                  </a:tcPr>
                </a:tc>
                <a:tc>
                  <a:txBody>
                    <a:bodyPr/>
                    <a:lstStyle/>
                    <a:p>
                      <a:pPr algn="ctr" fontAlgn="ctr"/>
                      <a:r>
                        <a:rPr lang="es-CO" sz="900" b="1" i="0" u="none" strike="noStrike" dirty="0">
                          <a:solidFill>
                            <a:schemeClr val="bg1"/>
                          </a:solidFill>
                          <a:effectLst/>
                          <a:latin typeface="+mj-lt"/>
                        </a:rPr>
                        <a:t>Meta</a:t>
                      </a:r>
                      <a:br>
                        <a:rPr lang="es-CO" sz="900" b="1" i="0" u="none" strike="noStrike" dirty="0">
                          <a:solidFill>
                            <a:schemeClr val="bg1"/>
                          </a:solidFill>
                          <a:effectLst/>
                          <a:latin typeface="+mj-lt"/>
                        </a:rPr>
                      </a:br>
                      <a:r>
                        <a:rPr lang="es-CO" sz="900" b="1" i="0" u="none" strike="noStrike" dirty="0">
                          <a:solidFill>
                            <a:schemeClr val="bg1"/>
                          </a:solidFill>
                          <a:effectLst/>
                          <a:latin typeface="+mj-lt"/>
                        </a:rPr>
                        <a:t>2018</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6B0A"/>
                    </a:solidFill>
                  </a:tcPr>
                </a:tc>
                <a:tc>
                  <a:txBody>
                    <a:bodyPr/>
                    <a:lstStyle/>
                    <a:p>
                      <a:pPr algn="ctr" fontAlgn="ctr"/>
                      <a:r>
                        <a:rPr lang="es-CO" sz="900" b="1" i="0" u="none" strike="noStrike" dirty="0">
                          <a:solidFill>
                            <a:schemeClr val="bg1"/>
                          </a:solidFill>
                          <a:effectLst/>
                          <a:latin typeface="+mj-lt"/>
                        </a:rPr>
                        <a:t>Responsable(s)</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6B0A"/>
                    </a:solidFill>
                  </a:tcPr>
                </a:tc>
                <a:extLst>
                  <a:ext uri="{0D108BD9-81ED-4DB2-BD59-A6C34878D82A}">
                    <a16:rowId xmlns="" xmlns:a16="http://schemas.microsoft.com/office/drawing/2014/main" val="10000"/>
                  </a:ext>
                </a:extLst>
              </a:tr>
              <a:tr h="1175723">
                <a:tc>
                  <a:txBody>
                    <a:bodyPr/>
                    <a:lstStyle/>
                    <a:p>
                      <a:pPr algn="ctr" fontAlgn="ctr"/>
                      <a:r>
                        <a:rPr lang="es-CO" sz="900" b="0" i="0" u="none" strike="noStrike" dirty="0">
                          <a:solidFill>
                            <a:srgbClr val="000000"/>
                          </a:solidFill>
                          <a:effectLst/>
                          <a:latin typeface="+mj-lt"/>
                        </a:rPr>
                        <a:t>Proveer la planta de personal del DANE</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900" b="0" i="0" u="none" strike="noStrike" dirty="0">
                          <a:solidFill>
                            <a:srgbClr val="000000"/>
                          </a:solidFill>
                          <a:effectLst/>
                          <a:latin typeface="+mj-lt"/>
                        </a:rPr>
                        <a:t>Proceso de Oferta Pública de Empleo de Carrera (OPEC) – Convocatoria 326 de 2015 DANE desarrollado e implementado hasta la provisión</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900" b="0" i="0" u="none" strike="noStrike" dirty="0" smtClean="0">
                          <a:solidFill>
                            <a:srgbClr val="000000"/>
                          </a:solidFill>
                          <a:effectLst/>
                          <a:latin typeface="+mj-lt"/>
                        </a:rPr>
                        <a:t>35%</a:t>
                      </a:r>
                      <a:endParaRPr lang="es-CO" sz="900" b="0" i="0" u="none" strike="noStrike" dirty="0">
                        <a:solidFill>
                          <a:srgbClr val="000000"/>
                        </a:solidFill>
                        <a:effectLst/>
                        <a:latin typeface="+mj-lt"/>
                      </a:endParaRP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900" b="0" i="0" u="none" strike="noStrike" dirty="0" smtClean="0">
                          <a:solidFill>
                            <a:srgbClr val="000000"/>
                          </a:solidFill>
                          <a:effectLst/>
                          <a:latin typeface="+mj-lt"/>
                        </a:rPr>
                        <a:t>100%</a:t>
                      </a:r>
                      <a:endParaRPr lang="es-CO" sz="900" b="0" i="0" u="none" strike="noStrike" dirty="0">
                        <a:solidFill>
                          <a:srgbClr val="000000"/>
                        </a:solidFill>
                        <a:effectLst/>
                        <a:latin typeface="+mj-lt"/>
                      </a:endParaRP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s-CO" sz="800" b="0" i="0" u="none" strike="noStrike" dirty="0" smtClean="0">
                          <a:solidFill>
                            <a:srgbClr val="000000"/>
                          </a:solidFill>
                          <a:effectLst/>
                          <a:latin typeface="+mj-lt"/>
                        </a:rPr>
                        <a:t>El Total de cargos ofertados fue de 1011, quedando desiertos antes de listas 245 y desiertos después de listas por diferentes conceptos 124. De 653 cargos objeto de nombramiento, al cuarto trimestre del año 2018, se han efectuado un total de 634 nombramientos. Que corresponde a un 97% de avance efectivo en el proceso OPEC.</a:t>
                      </a:r>
                      <a:r>
                        <a:rPr lang="es-CO" sz="800" b="0" i="0" u="none" strike="noStrike" baseline="0" dirty="0" smtClean="0">
                          <a:solidFill>
                            <a:srgbClr val="000000"/>
                          </a:solidFill>
                          <a:effectLst/>
                          <a:latin typeface="+mj-lt"/>
                        </a:rPr>
                        <a:t> </a:t>
                      </a:r>
                      <a:r>
                        <a:rPr lang="es-CO" sz="800" b="0" i="0" u="none" strike="noStrike" dirty="0" smtClean="0">
                          <a:solidFill>
                            <a:srgbClr val="000000"/>
                          </a:solidFill>
                          <a:effectLst/>
                          <a:latin typeface="+mj-lt"/>
                        </a:rPr>
                        <a:t>Esta información se evidencia en la Planta de personal actualizada teniendo en cuenta las posesiones efectivas para finalizar el proceso de acuerdo al indicador. Ver evidencias en: </a:t>
                      </a:r>
                    </a:p>
                    <a:p>
                      <a:pPr algn="just" fontAlgn="t"/>
                      <a:r>
                        <a:rPr lang="es-CO" sz="800" b="0" i="0" u="none" strike="noStrike" dirty="0" smtClean="0">
                          <a:solidFill>
                            <a:srgbClr val="000000"/>
                          </a:solidFill>
                          <a:effectLst/>
                          <a:latin typeface="+mj-lt"/>
                        </a:rPr>
                        <a:t>http://opec.dane.gov.co/opec_search/nombramientos/</a:t>
                      </a:r>
                      <a:endParaRPr lang="es-CO" sz="800" b="0" i="0" u="none" strike="noStrike" dirty="0">
                        <a:solidFill>
                          <a:srgbClr val="000000"/>
                        </a:solidFill>
                        <a:effectLst/>
                        <a:latin typeface="+mj-lt"/>
                      </a:endParaRPr>
                    </a:p>
                  </a:txBody>
                  <a:tcPr marL="6033" marR="6033" marT="60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900" b="0" i="0" u="none" strike="noStrike" dirty="0">
                          <a:solidFill>
                            <a:srgbClr val="000000"/>
                          </a:solidFill>
                          <a:effectLst/>
                          <a:latin typeface="+mj-lt"/>
                        </a:rPr>
                        <a:t>35%</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800" b="0" i="0" u="none" strike="noStrike" dirty="0">
                          <a:solidFill>
                            <a:srgbClr val="000000"/>
                          </a:solidFill>
                          <a:effectLst/>
                          <a:latin typeface="+mj-lt"/>
                        </a:rPr>
                        <a:t>Gastón Humana</a:t>
                      </a:r>
                      <a:br>
                        <a:rPr lang="es-CO" sz="800" b="0" i="0" u="none" strike="noStrike" dirty="0">
                          <a:solidFill>
                            <a:srgbClr val="000000"/>
                          </a:solidFill>
                          <a:effectLst/>
                          <a:latin typeface="+mj-lt"/>
                        </a:rPr>
                      </a:br>
                      <a:r>
                        <a:rPr lang="es-CO" sz="800" b="0" i="0" u="none" strike="noStrike" dirty="0">
                          <a:solidFill>
                            <a:srgbClr val="000000"/>
                          </a:solidFill>
                          <a:effectLst/>
                          <a:latin typeface="+mj-lt"/>
                        </a:rPr>
                        <a:t>SECRETARIAL GENERAL</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2252553">
                <a:tc>
                  <a:txBody>
                    <a:bodyPr/>
                    <a:lstStyle/>
                    <a:p>
                      <a:pPr algn="ctr" fontAlgn="ctr"/>
                      <a:r>
                        <a:rPr lang="es-CO" sz="900" b="0" i="0" u="none" strike="noStrike" dirty="0">
                          <a:solidFill>
                            <a:srgbClr val="000000"/>
                          </a:solidFill>
                          <a:effectLst/>
                          <a:latin typeface="+mj-lt"/>
                        </a:rPr>
                        <a:t>Desarrollar el Sistema</a:t>
                      </a:r>
                      <a:br>
                        <a:rPr lang="es-CO" sz="900" b="0" i="0" u="none" strike="noStrike" dirty="0">
                          <a:solidFill>
                            <a:srgbClr val="000000"/>
                          </a:solidFill>
                          <a:effectLst/>
                          <a:latin typeface="+mj-lt"/>
                        </a:rPr>
                      </a:br>
                      <a:r>
                        <a:rPr lang="es-CO" sz="900" b="0" i="0" u="none" strike="noStrike" dirty="0">
                          <a:solidFill>
                            <a:srgbClr val="000000"/>
                          </a:solidFill>
                          <a:effectLst/>
                          <a:latin typeface="+mj-lt"/>
                        </a:rPr>
                        <a:t>Integral de Desarrollo</a:t>
                      </a:r>
                      <a:br>
                        <a:rPr lang="es-CO" sz="900" b="0" i="0" u="none" strike="noStrike" dirty="0">
                          <a:solidFill>
                            <a:srgbClr val="000000"/>
                          </a:solidFill>
                          <a:effectLst/>
                          <a:latin typeface="+mj-lt"/>
                        </a:rPr>
                      </a:br>
                      <a:r>
                        <a:rPr lang="es-CO" sz="900" b="0" i="0" u="none" strike="noStrike" dirty="0">
                          <a:solidFill>
                            <a:srgbClr val="000000"/>
                          </a:solidFill>
                          <a:effectLst/>
                          <a:latin typeface="+mj-lt"/>
                        </a:rPr>
                        <a:t>Humano Sostenible.</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900" b="0" i="0" u="none" strike="noStrike" dirty="0">
                          <a:solidFill>
                            <a:srgbClr val="000000"/>
                          </a:solidFill>
                          <a:effectLst/>
                          <a:latin typeface="+mj-lt"/>
                        </a:rPr>
                        <a:t>Plan de bienestar para promover el arte, cultura y deporte en los servidores del DANE, diseñado y ejecutado para cada vigencia.</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900" b="0" i="0" u="none" strike="noStrike" dirty="0" smtClean="0">
                          <a:solidFill>
                            <a:srgbClr val="000000"/>
                          </a:solidFill>
                          <a:effectLst/>
                          <a:latin typeface="+mj-lt"/>
                        </a:rPr>
                        <a:t>35%</a:t>
                      </a:r>
                      <a:endParaRPr lang="es-CO" sz="900" b="0" i="0" u="none" strike="noStrike" dirty="0">
                        <a:solidFill>
                          <a:srgbClr val="000000"/>
                        </a:solidFill>
                        <a:effectLst/>
                        <a:latin typeface="+mj-lt"/>
                      </a:endParaRP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900" b="0" i="0" u="none" strike="noStrike" dirty="0" smtClean="0">
                          <a:solidFill>
                            <a:srgbClr val="000000"/>
                          </a:solidFill>
                          <a:effectLst/>
                          <a:latin typeface="+mj-lt"/>
                        </a:rPr>
                        <a:t>100%</a:t>
                      </a:r>
                      <a:endParaRPr lang="es-CO" sz="900" b="0" i="0" u="none" strike="noStrike" dirty="0">
                        <a:solidFill>
                          <a:srgbClr val="000000"/>
                        </a:solidFill>
                        <a:effectLst/>
                        <a:latin typeface="+mj-lt"/>
                      </a:endParaRP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s-CO" sz="800" b="0" i="0" u="none" strike="noStrike" dirty="0" smtClean="0">
                          <a:solidFill>
                            <a:srgbClr val="000000"/>
                          </a:solidFill>
                          <a:effectLst/>
                          <a:latin typeface="+mj-lt"/>
                        </a:rPr>
                        <a:t>Durante el cuarto trimestre se continuó desarrollando las actividades según el cronograma del Plan de Desarrollo: 1.Reconocimiento del día de cumpleaños de los servidores (se enviaron 281 tarjetas virtuales), 2. Participación en Juegos Deportivos de la Función Pública, con 17 jornadas de acondicionamiento físico, 3. Gimnasio (Acondicionamiento físico y entrenamiento funcional), se realizaron 17 Jornadas en gimnasio, 4. Incentivo uso de la bicicleta a 38 servidores, 5. Promoción Código de Integridad (campaña por DANE Net y rompetráficos), 6. Celebración del Cumpleaños del DANE, 7. Celebración del Día de los niños y niñas, 8. Tres actividades del programa de pre-pensionados, 9. Celebración navidad, 10. Evento de Cierre de Gestión, 11. Vacaciones Recreativas con la participación de 96 niños y niñas, 12. Asignación de auxilios educativos por un monto de $34,068,877 mediante las Resoluciones No. 3094 y 3095 del 26 de diciembre 2018; 13. Elección y reconocimiento de los mejores servidores de la entidad, mediante Resolución: 3017 del 11 de Diciembre de 2018.</a:t>
                      </a:r>
                      <a:endParaRPr lang="es-CO" sz="800" b="0" i="0" u="none" strike="noStrike" kern="1200" dirty="0">
                        <a:solidFill>
                          <a:srgbClr val="000000"/>
                        </a:solidFill>
                        <a:effectLst/>
                        <a:latin typeface="+mj-lt"/>
                        <a:ea typeface="+mn-ea"/>
                        <a:cs typeface="+mn-cs"/>
                      </a:endParaRPr>
                    </a:p>
                  </a:txBody>
                  <a:tcPr marL="6033" marR="6033" marT="60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900" b="0" i="0" u="none" strike="noStrike" dirty="0">
                          <a:solidFill>
                            <a:srgbClr val="000000"/>
                          </a:solidFill>
                          <a:effectLst/>
                          <a:latin typeface="+mj-lt"/>
                        </a:rPr>
                        <a:t>35%</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800" b="0" i="0" u="none" strike="noStrike" dirty="0" smtClean="0">
                          <a:solidFill>
                            <a:srgbClr val="000000"/>
                          </a:solidFill>
                          <a:effectLst/>
                          <a:latin typeface="+mj-lt"/>
                        </a:rPr>
                        <a:t>Gastón</a:t>
                      </a:r>
                      <a:r>
                        <a:rPr lang="es-CO" sz="800" b="0" i="0" u="none" strike="noStrike" baseline="0" dirty="0" smtClean="0">
                          <a:solidFill>
                            <a:srgbClr val="000000"/>
                          </a:solidFill>
                          <a:effectLst/>
                          <a:latin typeface="+mj-lt"/>
                        </a:rPr>
                        <a:t> </a:t>
                      </a:r>
                      <a:r>
                        <a:rPr lang="es-CO" sz="800" b="0" i="0" u="none" strike="noStrike" dirty="0" smtClean="0">
                          <a:solidFill>
                            <a:srgbClr val="000000"/>
                          </a:solidFill>
                          <a:effectLst/>
                          <a:latin typeface="+mj-lt"/>
                        </a:rPr>
                        <a:t>Humana</a:t>
                      </a:r>
                      <a:r>
                        <a:rPr lang="es-CO" sz="800" b="0" i="0" u="none" strike="noStrike" dirty="0">
                          <a:solidFill>
                            <a:srgbClr val="000000"/>
                          </a:solidFill>
                          <a:effectLst/>
                          <a:latin typeface="+mj-lt"/>
                        </a:rPr>
                        <a:t/>
                      </a:r>
                      <a:br>
                        <a:rPr lang="es-CO" sz="800" b="0" i="0" u="none" strike="noStrike" dirty="0">
                          <a:solidFill>
                            <a:srgbClr val="000000"/>
                          </a:solidFill>
                          <a:effectLst/>
                          <a:latin typeface="+mj-lt"/>
                        </a:rPr>
                      </a:br>
                      <a:r>
                        <a:rPr lang="es-CO" sz="800" b="0" i="0" u="none" strike="noStrike" dirty="0">
                          <a:solidFill>
                            <a:srgbClr val="000000"/>
                          </a:solidFill>
                          <a:effectLst/>
                          <a:latin typeface="+mj-lt"/>
                        </a:rPr>
                        <a:t>SECRETARIAL GENERAL</a:t>
                      </a:r>
                    </a:p>
                  </a:txBody>
                  <a:tcPr marL="6033" marR="6033" marT="60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975581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62 Conector recto"/>
          <p:cNvCxnSpPr/>
          <p:nvPr/>
        </p:nvCxnSpPr>
        <p:spPr>
          <a:xfrm>
            <a:off x="179512" y="944861"/>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4" name="object 911"/>
          <p:cNvSpPr txBox="1"/>
          <p:nvPr/>
        </p:nvSpPr>
        <p:spPr>
          <a:xfrm>
            <a:off x="-22691" y="652015"/>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Arial" charset="0"/>
                <a:ea typeface="Arial" charset="0"/>
                <a:cs typeface="Arial" charset="0"/>
              </a:rPr>
              <a:t>Dimensión: Direccionamiento estratégico y Planeación - DANE</a:t>
            </a:r>
            <a:endParaRPr lang="da-DK" sz="2000" b="1" spc="95" dirty="0">
              <a:solidFill>
                <a:srgbClr val="B6004B"/>
              </a:solidFill>
              <a:latin typeface="Arial" charset="0"/>
              <a:ea typeface="Arial" charset="0"/>
              <a:cs typeface="Arial" charset="0"/>
            </a:endParaRPr>
          </a:p>
        </p:txBody>
      </p:sp>
      <p:graphicFrame>
        <p:nvGraphicFramePr>
          <p:cNvPr id="31" name="2 Tabla"/>
          <p:cNvGraphicFramePr>
            <a:graphicFrameLocks noGrp="1"/>
          </p:cNvGraphicFramePr>
          <p:nvPr>
            <p:extLst>
              <p:ext uri="{D42A27DB-BD31-4B8C-83A1-F6EECF244321}">
                <p14:modId xmlns:p14="http://schemas.microsoft.com/office/powerpoint/2010/main" val="191148653"/>
              </p:ext>
            </p:extLst>
          </p:nvPr>
        </p:nvGraphicFramePr>
        <p:xfrm>
          <a:off x="329878" y="1070535"/>
          <a:ext cx="8646880" cy="3244602"/>
        </p:xfrm>
        <a:graphic>
          <a:graphicData uri="http://schemas.openxmlformats.org/drawingml/2006/table">
            <a:tbl>
              <a:tblPr/>
              <a:tblGrid>
                <a:gridCol w="912005">
                  <a:extLst>
                    <a:ext uri="{9D8B030D-6E8A-4147-A177-3AD203B41FA5}">
                      <a16:colId xmlns="" xmlns:a16="http://schemas.microsoft.com/office/drawing/2014/main" val="20000"/>
                    </a:ext>
                  </a:extLst>
                </a:gridCol>
                <a:gridCol w="1021706">
                  <a:extLst>
                    <a:ext uri="{9D8B030D-6E8A-4147-A177-3AD203B41FA5}">
                      <a16:colId xmlns="" xmlns:a16="http://schemas.microsoft.com/office/drawing/2014/main" val="20001"/>
                    </a:ext>
                  </a:extLst>
                </a:gridCol>
                <a:gridCol w="729790">
                  <a:extLst>
                    <a:ext uri="{9D8B030D-6E8A-4147-A177-3AD203B41FA5}">
                      <a16:colId xmlns="" xmlns:a16="http://schemas.microsoft.com/office/drawing/2014/main" val="20002"/>
                    </a:ext>
                  </a:extLst>
                </a:gridCol>
                <a:gridCol w="729790">
                  <a:extLst>
                    <a:ext uri="{9D8B030D-6E8A-4147-A177-3AD203B41FA5}">
                      <a16:colId xmlns="" xmlns:a16="http://schemas.microsoft.com/office/drawing/2014/main" val="20003"/>
                    </a:ext>
                  </a:extLst>
                </a:gridCol>
                <a:gridCol w="3758359">
                  <a:extLst>
                    <a:ext uri="{9D8B030D-6E8A-4147-A177-3AD203B41FA5}">
                      <a16:colId xmlns="" xmlns:a16="http://schemas.microsoft.com/office/drawing/2014/main" val="20004"/>
                    </a:ext>
                  </a:extLst>
                </a:gridCol>
                <a:gridCol w="509014">
                  <a:extLst>
                    <a:ext uri="{9D8B030D-6E8A-4147-A177-3AD203B41FA5}">
                      <a16:colId xmlns="" xmlns:a16="http://schemas.microsoft.com/office/drawing/2014/main" val="20005"/>
                    </a:ext>
                  </a:extLst>
                </a:gridCol>
                <a:gridCol w="986216">
                  <a:extLst>
                    <a:ext uri="{9D8B030D-6E8A-4147-A177-3AD203B41FA5}">
                      <a16:colId xmlns="" xmlns:a16="http://schemas.microsoft.com/office/drawing/2014/main" val="20006"/>
                    </a:ext>
                  </a:extLst>
                </a:gridCol>
              </a:tblGrid>
              <a:tr h="556305">
                <a:tc>
                  <a:txBody>
                    <a:bodyPr/>
                    <a:lstStyle/>
                    <a:p>
                      <a:pPr algn="ctr" fontAlgn="ctr"/>
                      <a:r>
                        <a:rPr lang="es-CO" sz="900" b="1" i="0" u="none" strike="noStrike" dirty="0">
                          <a:solidFill>
                            <a:srgbClr val="FFFFFF"/>
                          </a:solidFill>
                          <a:effectLst/>
                          <a:latin typeface="+mj-lt"/>
                        </a:rPr>
                        <a:t>Estrategia</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smtClean="0">
                          <a:solidFill>
                            <a:srgbClr val="FFFFFF"/>
                          </a:solidFill>
                          <a:effectLst/>
                          <a:latin typeface="+mj-lt"/>
                        </a:rPr>
                        <a:t>Indicador</a:t>
                      </a:r>
                      <a:endParaRPr lang="es-CO" sz="900" b="1" i="0" u="none" strike="noStrike" dirty="0">
                        <a:solidFill>
                          <a:srgbClr val="FFFFFF"/>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Meta </a:t>
                      </a:r>
                      <a:r>
                        <a:rPr lang="es-CO" sz="900" b="1" i="0" u="none" strike="noStrike" dirty="0" smtClean="0">
                          <a:solidFill>
                            <a:srgbClr val="FFFFFF"/>
                          </a:solidFill>
                          <a:effectLst/>
                          <a:latin typeface="+mj-lt"/>
                        </a:rPr>
                        <a:t>alcanzada</a:t>
                      </a:r>
                      <a:endParaRPr lang="es-CO" sz="900" b="1" i="0" u="none" strike="noStrike" dirty="0">
                        <a:solidFill>
                          <a:srgbClr val="FFFFFF"/>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Meta alcanzada</a:t>
                      </a:r>
                      <a:br>
                        <a:rPr lang="es-CO" sz="900" b="1" i="0" u="none" strike="noStrike" dirty="0">
                          <a:solidFill>
                            <a:srgbClr val="FFFFFF"/>
                          </a:solidFill>
                          <a:effectLst/>
                          <a:latin typeface="+mj-lt"/>
                        </a:rPr>
                      </a:br>
                      <a:r>
                        <a:rPr lang="es-CO" sz="900" b="1" i="0" u="none" strike="noStrike" dirty="0" smtClean="0">
                          <a:solidFill>
                            <a:srgbClr val="FFFFFF"/>
                          </a:solidFill>
                          <a:effectLst/>
                          <a:latin typeface="+mj-lt"/>
                        </a:rPr>
                        <a:t> </a:t>
                      </a:r>
                      <a:r>
                        <a:rPr lang="es-CO" sz="900" b="1" i="0" u="none" strike="noStrike" dirty="0">
                          <a:solidFill>
                            <a:srgbClr val="FFFFFF"/>
                          </a:solidFill>
                          <a:effectLst/>
                          <a:latin typeface="+mj-lt"/>
                        </a:rPr>
                        <a:t>%</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Avance </a:t>
                      </a:r>
                      <a:r>
                        <a:rPr lang="es-CO" sz="900" b="1" i="0" u="none" strike="noStrike" dirty="0" smtClean="0">
                          <a:solidFill>
                            <a:srgbClr val="FFFFFF"/>
                          </a:solidFill>
                          <a:effectLst/>
                          <a:latin typeface="+mj-lt"/>
                        </a:rPr>
                        <a:t>Cualitativo</a:t>
                      </a:r>
                      <a:endParaRPr lang="es-CO" sz="900" b="1" i="0" u="none" strike="noStrike" dirty="0">
                        <a:solidFill>
                          <a:srgbClr val="FFFFFF"/>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Meta</a:t>
                      </a:r>
                      <a:br>
                        <a:rPr lang="es-CO" sz="900" b="1" i="0" u="none" strike="noStrike" dirty="0">
                          <a:solidFill>
                            <a:srgbClr val="FFFFFF"/>
                          </a:solidFill>
                          <a:effectLst/>
                          <a:latin typeface="+mj-lt"/>
                        </a:rPr>
                      </a:br>
                      <a:r>
                        <a:rPr lang="es-CO" sz="900" b="1" i="0" u="none" strike="noStrike" dirty="0">
                          <a:solidFill>
                            <a:srgbClr val="FFFFFF"/>
                          </a:solidFill>
                          <a:effectLst/>
                          <a:latin typeface="+mj-lt"/>
                        </a:rPr>
                        <a:t>2018</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Responsable(s)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extLst>
                  <a:ext uri="{0D108BD9-81ED-4DB2-BD59-A6C34878D82A}">
                    <a16:rowId xmlns="" xmlns:a16="http://schemas.microsoft.com/office/drawing/2014/main" val="10000"/>
                  </a:ext>
                </a:extLst>
              </a:tr>
              <a:tr h="2147492">
                <a:tc>
                  <a:txBody>
                    <a:bodyPr/>
                    <a:lstStyle/>
                    <a:p>
                      <a:pPr algn="ctr" fontAlgn="ctr"/>
                      <a:r>
                        <a:rPr lang="es-CO" sz="900" b="0" i="0" u="none" strike="noStrike" dirty="0">
                          <a:solidFill>
                            <a:srgbClr val="000000"/>
                          </a:solidFill>
                          <a:effectLst/>
                          <a:latin typeface="+mj-lt"/>
                        </a:rPr>
                        <a:t>Promover la Eficiencia y Eficacia Administrativa</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Líneas de acción implementadas para fortalecer el Sistema Integrado de Gestión Institucional.</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j-lt"/>
                        </a:rPr>
                        <a:t>100%</a:t>
                      </a:r>
                      <a:endParaRPr lang="es-CO" sz="900" b="0" i="0" u="none" strike="noStrike" dirty="0">
                        <a:solidFill>
                          <a:srgbClr val="000000"/>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j-lt"/>
                        </a:rPr>
                        <a:t>100%</a:t>
                      </a:r>
                      <a:endParaRPr lang="es-CO" sz="900" b="0" i="0" u="none" strike="noStrike" dirty="0">
                        <a:solidFill>
                          <a:srgbClr val="000000"/>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00" b="0" i="0" u="none" strike="noStrike" dirty="0" smtClean="0">
                          <a:solidFill>
                            <a:srgbClr val="000000"/>
                          </a:solidFill>
                          <a:effectLst/>
                          <a:latin typeface="+mj-lt"/>
                        </a:rPr>
                        <a:t>Para el cuarto trimestre de la vigencia se desarrollaron actividades relacionadas con las líneas de acción definidas respecto a la transición de la Norma Técnica de la Calidad NTC ISO 9001:2015, como lo es definición de la política de riesgos y la actualización de la metodología para la identificación y control de riesgos de gestión y consolidación de los riesgos de corrupción,</a:t>
                      </a:r>
                      <a:r>
                        <a:rPr lang="es-CO" sz="800" b="0" i="0" u="none" strike="noStrike" baseline="0" dirty="0" smtClean="0">
                          <a:solidFill>
                            <a:srgbClr val="000000"/>
                          </a:solidFill>
                          <a:effectLst/>
                          <a:latin typeface="+mj-lt"/>
                        </a:rPr>
                        <a:t> adicionalmente </a:t>
                      </a:r>
                      <a:r>
                        <a:rPr lang="es-CO" sz="800" b="0" i="0" u="none" strike="noStrike" dirty="0" smtClean="0">
                          <a:solidFill>
                            <a:srgbClr val="000000"/>
                          </a:solidFill>
                          <a:effectLst/>
                          <a:latin typeface="+mj-lt"/>
                        </a:rPr>
                        <a:t>se desarrolló la propuesta para la integración de los Sistemas de Gestión de la Calidad, los cuales están conformados por las normas técnicas ISO 9001 de gestión de la calidad, ISO 14001 de gestión ambiental y la norma ISO 45001 de salud y seguridad en el trabajo.</a:t>
                      </a:r>
                    </a:p>
                    <a:p>
                      <a:pPr algn="just" fontAlgn="t"/>
                      <a:endParaRPr lang="es-CO" sz="800" b="0" i="0" u="none" strike="noStrike" dirty="0" smtClean="0">
                        <a:solidFill>
                          <a:srgbClr val="000000"/>
                        </a:solidFill>
                        <a:effectLst/>
                        <a:latin typeface="+mj-lt"/>
                      </a:endParaRPr>
                    </a:p>
                    <a:p>
                      <a:pPr algn="just" fontAlgn="t"/>
                      <a:r>
                        <a:rPr lang="es-CO" sz="800" b="0" i="0" u="none" strike="noStrike" dirty="0" smtClean="0">
                          <a:solidFill>
                            <a:srgbClr val="000000"/>
                          </a:solidFill>
                          <a:effectLst/>
                          <a:latin typeface="+mj-lt"/>
                        </a:rPr>
                        <a:t>Respecto a la línea de acción definida para el mantenimiento del Sistema Integrado de Gestión Institucional, se desarrollaron las actividades recurrentes de mantenimiento del sistema como la medición de los Indicadores de Gestión, seguimiento al control de los riesgos, actualizaciones documentales y demás tareas de mantenimiento y actualización del SGC.</a:t>
                      </a:r>
                    </a:p>
                    <a:p>
                      <a:pPr algn="just" fontAlgn="t"/>
                      <a:endParaRPr lang="es-CO" sz="800" b="0" i="0" u="none" strike="noStrike" dirty="0" smtClean="0">
                        <a:solidFill>
                          <a:srgbClr val="000000"/>
                        </a:solidFill>
                        <a:effectLst/>
                        <a:latin typeface="+mj-lt"/>
                      </a:endParaRPr>
                    </a:p>
                    <a:p>
                      <a:pPr algn="just" fontAlgn="t"/>
                      <a:r>
                        <a:rPr lang="es-CO" sz="800" b="0" i="0" u="none" strike="noStrike" dirty="0" smtClean="0">
                          <a:solidFill>
                            <a:srgbClr val="000000"/>
                          </a:solidFill>
                          <a:effectLst/>
                          <a:latin typeface="+mj-lt"/>
                        </a:rPr>
                        <a:t>Se desarrolló la última reunión de la vigencia con los delegados de la Mesa Permanente</a:t>
                      </a:r>
                      <a:r>
                        <a:rPr lang="es-CO" sz="800" b="0" i="0" u="none" strike="noStrike" baseline="0" dirty="0" smtClean="0">
                          <a:solidFill>
                            <a:srgbClr val="000000"/>
                          </a:solidFill>
                          <a:effectLst/>
                          <a:latin typeface="+mj-lt"/>
                        </a:rPr>
                        <a:t> de Trabajo para la Mejora Continua – </a:t>
                      </a:r>
                      <a:r>
                        <a:rPr lang="es-CO" sz="800" b="0" i="0" u="none" strike="noStrike" dirty="0" err="1" smtClean="0">
                          <a:solidFill>
                            <a:srgbClr val="000000"/>
                          </a:solidFill>
                          <a:effectLst/>
                          <a:latin typeface="+mj-lt"/>
                        </a:rPr>
                        <a:t>MPTMC</a:t>
                      </a:r>
                      <a:r>
                        <a:rPr lang="es-CO" sz="800" b="0" i="0" u="none" strike="noStrike" dirty="0" smtClean="0">
                          <a:solidFill>
                            <a:srgbClr val="000000"/>
                          </a:solidFill>
                          <a:effectLst/>
                          <a:latin typeface="+mj-lt"/>
                        </a:rPr>
                        <a:t>, mediante la cual se revisaron los compromisos a cargo de cada proceso y se dieron algunos lineamientos de la gestión proyectada para la vigencia 2019.</a:t>
                      </a:r>
                    </a:p>
                    <a:p>
                      <a:pPr algn="just" fontAlgn="t"/>
                      <a:endParaRPr lang="es-CO" sz="800" b="0" i="0" u="none" strike="noStrike" dirty="0" smtClean="0">
                        <a:solidFill>
                          <a:srgbClr val="000000"/>
                        </a:solidFill>
                        <a:effectLst/>
                        <a:latin typeface="+mj-lt"/>
                      </a:endParaRPr>
                    </a:p>
                    <a:p>
                      <a:pPr algn="just" fontAlgn="t"/>
                      <a:endParaRPr lang="es-CO" sz="800" b="0" i="0" u="none" strike="noStrike" dirty="0" smtClean="0">
                        <a:solidFill>
                          <a:srgbClr val="000000"/>
                        </a:solidFill>
                        <a:effectLst/>
                        <a:latin typeface="+mj-lt"/>
                      </a:endParaRPr>
                    </a:p>
                  </a:txBody>
                  <a:tcPr marL="6057" marR="6057" marT="60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100%</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Oficina Asesora de Planeación </a:t>
                      </a:r>
                      <a:br>
                        <a:rPr lang="es-CO" sz="900" b="0" i="0" u="none" strike="noStrike" dirty="0">
                          <a:solidFill>
                            <a:srgbClr val="000000"/>
                          </a:solidFill>
                          <a:effectLst/>
                          <a:latin typeface="+mj-lt"/>
                        </a:rPr>
                      </a:br>
                      <a:r>
                        <a:rPr lang="es-CO" sz="900" b="0" i="0" u="none" strike="noStrike" dirty="0">
                          <a:solidFill>
                            <a:srgbClr val="000000"/>
                          </a:solidFill>
                          <a:effectLst/>
                          <a:latin typeface="+mj-lt"/>
                        </a:rPr>
                        <a:t>OPLAN</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215103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62 Conector recto"/>
          <p:cNvCxnSpPr/>
          <p:nvPr/>
        </p:nvCxnSpPr>
        <p:spPr>
          <a:xfrm>
            <a:off x="179512" y="140206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4" name="object 911"/>
          <p:cNvSpPr txBox="1"/>
          <p:nvPr/>
        </p:nvSpPr>
        <p:spPr>
          <a:xfrm>
            <a:off x="-22691" y="1109220"/>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Arial" charset="0"/>
                <a:ea typeface="Arial" charset="0"/>
                <a:cs typeface="Arial" charset="0"/>
              </a:rPr>
              <a:t>Dimensión: Direccionamiento estratégico y Planeación - DANE</a:t>
            </a:r>
            <a:endParaRPr lang="da-DK" sz="2000" b="1" spc="95" dirty="0">
              <a:solidFill>
                <a:srgbClr val="B6004B"/>
              </a:solidFill>
              <a:latin typeface="Arial" charset="0"/>
              <a:ea typeface="Arial" charset="0"/>
              <a:cs typeface="Arial" charset="0"/>
            </a:endParaRPr>
          </a:p>
        </p:txBody>
      </p:sp>
      <p:graphicFrame>
        <p:nvGraphicFramePr>
          <p:cNvPr id="31" name="2 Tabla"/>
          <p:cNvGraphicFramePr>
            <a:graphicFrameLocks noGrp="1"/>
          </p:cNvGraphicFramePr>
          <p:nvPr>
            <p:extLst>
              <p:ext uri="{D42A27DB-BD31-4B8C-83A1-F6EECF244321}">
                <p14:modId xmlns:p14="http://schemas.microsoft.com/office/powerpoint/2010/main" val="2621845819"/>
              </p:ext>
            </p:extLst>
          </p:nvPr>
        </p:nvGraphicFramePr>
        <p:xfrm>
          <a:off x="359762" y="1527740"/>
          <a:ext cx="8531827" cy="1815923"/>
        </p:xfrm>
        <a:graphic>
          <a:graphicData uri="http://schemas.openxmlformats.org/drawingml/2006/table">
            <a:tbl>
              <a:tblPr/>
              <a:tblGrid>
                <a:gridCol w="1060476">
                  <a:extLst>
                    <a:ext uri="{9D8B030D-6E8A-4147-A177-3AD203B41FA5}">
                      <a16:colId xmlns="" xmlns:a16="http://schemas.microsoft.com/office/drawing/2014/main" val="20000"/>
                    </a:ext>
                  </a:extLst>
                </a:gridCol>
                <a:gridCol w="1264596">
                  <a:extLst>
                    <a:ext uri="{9D8B030D-6E8A-4147-A177-3AD203B41FA5}">
                      <a16:colId xmlns="" xmlns:a16="http://schemas.microsoft.com/office/drawing/2014/main" val="20001"/>
                    </a:ext>
                  </a:extLst>
                </a:gridCol>
                <a:gridCol w="671209">
                  <a:extLst>
                    <a:ext uri="{9D8B030D-6E8A-4147-A177-3AD203B41FA5}">
                      <a16:colId xmlns="" xmlns:a16="http://schemas.microsoft.com/office/drawing/2014/main" val="20002"/>
                    </a:ext>
                  </a:extLst>
                </a:gridCol>
                <a:gridCol w="758757">
                  <a:extLst>
                    <a:ext uri="{9D8B030D-6E8A-4147-A177-3AD203B41FA5}">
                      <a16:colId xmlns="" xmlns:a16="http://schemas.microsoft.com/office/drawing/2014/main" val="20003"/>
                    </a:ext>
                  </a:extLst>
                </a:gridCol>
                <a:gridCol w="3301455">
                  <a:extLst>
                    <a:ext uri="{9D8B030D-6E8A-4147-A177-3AD203B41FA5}">
                      <a16:colId xmlns="" xmlns:a16="http://schemas.microsoft.com/office/drawing/2014/main" val="20004"/>
                    </a:ext>
                  </a:extLst>
                </a:gridCol>
                <a:gridCol w="502241">
                  <a:extLst>
                    <a:ext uri="{9D8B030D-6E8A-4147-A177-3AD203B41FA5}">
                      <a16:colId xmlns="" xmlns:a16="http://schemas.microsoft.com/office/drawing/2014/main" val="20005"/>
                    </a:ext>
                  </a:extLst>
                </a:gridCol>
                <a:gridCol w="973093">
                  <a:extLst>
                    <a:ext uri="{9D8B030D-6E8A-4147-A177-3AD203B41FA5}">
                      <a16:colId xmlns="" xmlns:a16="http://schemas.microsoft.com/office/drawing/2014/main" val="20006"/>
                    </a:ext>
                  </a:extLst>
                </a:gridCol>
              </a:tblGrid>
              <a:tr h="575426">
                <a:tc>
                  <a:txBody>
                    <a:bodyPr/>
                    <a:lstStyle/>
                    <a:p>
                      <a:pPr algn="ctr" fontAlgn="ctr"/>
                      <a:r>
                        <a:rPr lang="es-CO" sz="900" b="1" i="0" u="none" strike="noStrike" dirty="0">
                          <a:solidFill>
                            <a:srgbClr val="FFFFFF"/>
                          </a:solidFill>
                          <a:effectLst/>
                          <a:latin typeface="+mj-lt"/>
                        </a:rPr>
                        <a:t>Estrategia</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smtClean="0">
                          <a:solidFill>
                            <a:srgbClr val="FFFFFF"/>
                          </a:solidFill>
                          <a:effectLst/>
                          <a:latin typeface="+mj-lt"/>
                        </a:rPr>
                        <a:t>Indicador</a:t>
                      </a:r>
                      <a:endParaRPr lang="es-CO" sz="900" b="1" i="0" u="none" strike="noStrike" dirty="0">
                        <a:solidFill>
                          <a:srgbClr val="FFFFFF"/>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Meta </a:t>
                      </a:r>
                      <a:r>
                        <a:rPr lang="es-CO" sz="900" b="1" i="0" u="none" strike="noStrike" dirty="0" smtClean="0">
                          <a:solidFill>
                            <a:srgbClr val="FFFFFF"/>
                          </a:solidFill>
                          <a:effectLst/>
                          <a:latin typeface="+mj-lt"/>
                        </a:rPr>
                        <a:t>alcanzada</a:t>
                      </a:r>
                      <a:endParaRPr lang="es-CO" sz="900" b="1" i="0" u="none" strike="noStrike" dirty="0">
                        <a:solidFill>
                          <a:srgbClr val="FFFFFF"/>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Meta alcanzada</a:t>
                      </a:r>
                      <a:br>
                        <a:rPr lang="es-CO" sz="900" b="1" i="0" u="none" strike="noStrike" dirty="0">
                          <a:solidFill>
                            <a:srgbClr val="FFFFFF"/>
                          </a:solidFill>
                          <a:effectLst/>
                          <a:latin typeface="+mj-lt"/>
                        </a:rPr>
                      </a:br>
                      <a:r>
                        <a:rPr lang="es-CO" sz="900" b="1" i="0" u="none" strike="noStrike" dirty="0" smtClean="0">
                          <a:solidFill>
                            <a:srgbClr val="FFFFFF"/>
                          </a:solidFill>
                          <a:effectLst/>
                          <a:latin typeface="+mj-lt"/>
                        </a:rPr>
                        <a:t> </a:t>
                      </a:r>
                      <a:r>
                        <a:rPr lang="es-CO" sz="900" b="1" i="0" u="none" strike="noStrike" dirty="0">
                          <a:solidFill>
                            <a:srgbClr val="FFFFFF"/>
                          </a:solidFill>
                          <a:effectLst/>
                          <a:latin typeface="+mj-lt"/>
                        </a:rPr>
                        <a:t>%</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Avance </a:t>
                      </a:r>
                      <a:r>
                        <a:rPr lang="es-CO" sz="900" b="1" i="0" u="none" strike="noStrike" dirty="0" smtClean="0">
                          <a:solidFill>
                            <a:srgbClr val="FFFFFF"/>
                          </a:solidFill>
                          <a:effectLst/>
                          <a:latin typeface="+mj-lt"/>
                        </a:rPr>
                        <a:t>Cualitativo</a:t>
                      </a:r>
                      <a:endParaRPr lang="es-CO" sz="900" b="1" i="0" u="none" strike="noStrike" dirty="0">
                        <a:solidFill>
                          <a:srgbClr val="FFFFFF"/>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Meta</a:t>
                      </a:r>
                      <a:br>
                        <a:rPr lang="es-CO" sz="900" b="1" i="0" u="none" strike="noStrike" dirty="0">
                          <a:solidFill>
                            <a:srgbClr val="FFFFFF"/>
                          </a:solidFill>
                          <a:effectLst/>
                          <a:latin typeface="+mj-lt"/>
                        </a:rPr>
                      </a:br>
                      <a:r>
                        <a:rPr lang="es-CO" sz="900" b="1" i="0" u="none" strike="noStrike" dirty="0">
                          <a:solidFill>
                            <a:srgbClr val="FFFFFF"/>
                          </a:solidFill>
                          <a:effectLst/>
                          <a:latin typeface="+mj-lt"/>
                        </a:rPr>
                        <a:t>2018</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j-lt"/>
                        </a:rPr>
                        <a:t>Responsable(s)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extLst>
                  <a:ext uri="{0D108BD9-81ED-4DB2-BD59-A6C34878D82A}">
                    <a16:rowId xmlns="" xmlns:a16="http://schemas.microsoft.com/office/drawing/2014/main" val="10000"/>
                  </a:ext>
                </a:extLst>
              </a:tr>
              <a:tr h="1096338">
                <a:tc>
                  <a:txBody>
                    <a:bodyPr/>
                    <a:lstStyle/>
                    <a:p>
                      <a:pPr algn="ctr" fontAlgn="ctr"/>
                      <a:r>
                        <a:rPr lang="es-CO" sz="900" b="0" i="0" u="none" strike="noStrike" dirty="0">
                          <a:solidFill>
                            <a:srgbClr val="000000"/>
                          </a:solidFill>
                          <a:effectLst/>
                          <a:latin typeface="+mj-lt"/>
                        </a:rPr>
                        <a:t>Implementación de la metodología  de Planeación, seguimiento y control a la ejecución presupuestal y planes de acción</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Metodología actualizada de Planeación, seguimiento y control a la ejecución presupuestal y planes institucionales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chemeClr val="tx1"/>
                          </a:solidFill>
                          <a:effectLst/>
                          <a:latin typeface="+mj-lt"/>
                        </a:rPr>
                        <a:t>50%</a:t>
                      </a:r>
                      <a:endParaRPr lang="es-CO" sz="900" b="0" i="0" u="none" strike="noStrike" dirty="0">
                        <a:solidFill>
                          <a:schemeClr val="tx1"/>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O" sz="900" b="0" i="0" u="none" strike="noStrike" dirty="0" smtClean="0">
                          <a:solidFill>
                            <a:schemeClr val="tx1"/>
                          </a:solidFill>
                          <a:effectLst/>
                          <a:latin typeface="+mj-lt"/>
                        </a:rPr>
                        <a:t>50%</a:t>
                      </a:r>
                      <a:endParaRPr lang="es-CO" sz="900" b="0" i="0" u="none" strike="noStrike" dirty="0">
                        <a:solidFill>
                          <a:schemeClr val="tx1"/>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457200" rtl="0" eaLnBrk="1" fontAlgn="t" latinLnBrk="0" hangingPunct="1">
                        <a:lnSpc>
                          <a:spcPct val="100000"/>
                        </a:lnSpc>
                        <a:spcBef>
                          <a:spcPts val="0"/>
                        </a:spcBef>
                        <a:spcAft>
                          <a:spcPts val="0"/>
                        </a:spcAft>
                        <a:buClrTx/>
                        <a:buSzTx/>
                        <a:buFontTx/>
                        <a:buNone/>
                        <a:tabLst/>
                        <a:defRPr/>
                      </a:pPr>
                      <a:r>
                        <a:rPr lang="es-CO" sz="900" b="0" i="0" u="none" strike="noStrike" dirty="0" smtClean="0">
                          <a:solidFill>
                            <a:srgbClr val="000000"/>
                          </a:solidFill>
                          <a:effectLst/>
                          <a:latin typeface="+mj-lt"/>
                        </a:rPr>
                        <a:t>Se desarrollaron</a:t>
                      </a:r>
                      <a:r>
                        <a:rPr lang="es-CO" sz="900" b="0" i="0" u="none" strike="noStrike" baseline="0" dirty="0" smtClean="0">
                          <a:solidFill>
                            <a:srgbClr val="000000"/>
                          </a:solidFill>
                          <a:effectLst/>
                          <a:latin typeface="+mj-lt"/>
                        </a:rPr>
                        <a:t> nuevos módulos en el SPGI, </a:t>
                      </a:r>
                      <a:r>
                        <a:rPr lang="es-CO" sz="900" b="0" i="0" u="none" strike="noStrike" kern="1200" baseline="0" dirty="0" smtClean="0">
                          <a:solidFill>
                            <a:schemeClr val="tx1"/>
                          </a:solidFill>
                          <a:effectLst/>
                          <a:latin typeface="+mn-lt"/>
                          <a:ea typeface="+mn-ea"/>
                          <a:cs typeface="+mn-cs"/>
                        </a:rPr>
                        <a:t>l</a:t>
                      </a:r>
                      <a:r>
                        <a:rPr lang="es-CO" sz="900" u="none" strike="noStrike" kern="1200" baseline="0" dirty="0" smtClean="0">
                          <a:solidFill>
                            <a:schemeClr val="tx1"/>
                          </a:solidFill>
                          <a:effectLst/>
                          <a:latin typeface="+mn-lt"/>
                          <a:ea typeface="+mn-ea"/>
                          <a:cs typeface="+mn-cs"/>
                        </a:rPr>
                        <a:t>as pruebas piloto respecto al desarrollo se adelantan con base en las fichas vigentes de los proyectos para 2018, sin embargo la reestructuración de las mismas implicarán realizar ajustes sobre los desarrollos, de igual manera las actualizaciones en la estructura de los planes institucionales también generaran modificaciones requeridas para la implementación de la herramienta en 2019.</a:t>
                      </a:r>
                    </a:p>
                    <a:p>
                      <a:pPr algn="just" fontAlgn="t"/>
                      <a:endParaRPr lang="es-CO" sz="900" b="0" i="0" u="none" strike="noStrike" dirty="0">
                        <a:solidFill>
                          <a:srgbClr val="000000"/>
                        </a:solidFill>
                        <a:effectLst/>
                        <a:latin typeface="+mj-lt"/>
                      </a:endParaRPr>
                    </a:p>
                  </a:txBody>
                  <a:tcPr marL="6057" marR="6057" marT="60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O" sz="900" b="0" i="0" u="none" strike="noStrike" dirty="0">
                          <a:solidFill>
                            <a:srgbClr val="000000"/>
                          </a:solidFill>
                          <a:effectLst/>
                          <a:latin typeface="+mj-lt"/>
                        </a:rPr>
                        <a:t>50%</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Oficina Asesora de Planeación </a:t>
                      </a:r>
                      <a:br>
                        <a:rPr lang="es-CO" sz="900" b="0" i="0" u="none" strike="noStrike" dirty="0">
                          <a:solidFill>
                            <a:srgbClr val="000000"/>
                          </a:solidFill>
                          <a:effectLst/>
                          <a:latin typeface="+mj-lt"/>
                        </a:rPr>
                      </a:br>
                      <a:r>
                        <a:rPr lang="es-CO" sz="900" b="0" i="0" u="none" strike="noStrike" dirty="0">
                          <a:solidFill>
                            <a:srgbClr val="000000"/>
                          </a:solidFill>
                          <a:effectLst/>
                          <a:latin typeface="+mj-lt"/>
                        </a:rPr>
                        <a:t>OPLAN</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5763970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4" name="object 911"/>
          <p:cNvSpPr txBox="1"/>
          <p:nvPr/>
        </p:nvSpPr>
        <p:spPr>
          <a:xfrm>
            <a:off x="179512" y="967832"/>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Arial" charset="0"/>
                <a:ea typeface="Arial" charset="0"/>
                <a:cs typeface="Arial" charset="0"/>
              </a:rPr>
              <a:t>Dimensión: Gestión </a:t>
            </a:r>
            <a:r>
              <a:rPr lang="es-CO" altLang="es-CO" sz="2000" b="1" spc="95" dirty="0">
                <a:solidFill>
                  <a:srgbClr val="B6004B"/>
                </a:solidFill>
                <a:latin typeface="Arial" charset="0"/>
                <a:ea typeface="Arial" charset="0"/>
                <a:cs typeface="Arial" charset="0"/>
              </a:rPr>
              <a:t>con Valores para </a:t>
            </a:r>
            <a:r>
              <a:rPr lang="es-CO" altLang="es-CO" sz="2000" b="1" spc="95" dirty="0" smtClean="0">
                <a:solidFill>
                  <a:srgbClr val="B6004B"/>
                </a:solidFill>
                <a:latin typeface="Arial" charset="0"/>
                <a:ea typeface="Arial" charset="0"/>
                <a:cs typeface="Arial" charset="0"/>
              </a:rPr>
              <a:t>Resultados - DANE</a:t>
            </a:r>
            <a:endParaRPr lang="da-DK" sz="2000" b="1" spc="95" dirty="0">
              <a:solidFill>
                <a:srgbClr val="B6004B"/>
              </a:solidFill>
              <a:latin typeface="Arial" charset="0"/>
              <a:ea typeface="Arial" charset="0"/>
              <a:cs typeface="Arial" charset="0"/>
            </a:endParaRPr>
          </a:p>
        </p:txBody>
      </p:sp>
      <p:graphicFrame>
        <p:nvGraphicFramePr>
          <p:cNvPr id="31" name="31 Tabla"/>
          <p:cNvGraphicFramePr>
            <a:graphicFrameLocks noGrp="1"/>
          </p:cNvGraphicFramePr>
          <p:nvPr>
            <p:extLst>
              <p:ext uri="{D42A27DB-BD31-4B8C-83A1-F6EECF244321}">
                <p14:modId xmlns:p14="http://schemas.microsoft.com/office/powerpoint/2010/main" val="760557829"/>
              </p:ext>
            </p:extLst>
          </p:nvPr>
        </p:nvGraphicFramePr>
        <p:xfrm>
          <a:off x="308067" y="1477277"/>
          <a:ext cx="8662343" cy="3477685"/>
        </p:xfrm>
        <a:graphic>
          <a:graphicData uri="http://schemas.openxmlformats.org/drawingml/2006/table">
            <a:tbl>
              <a:tblPr/>
              <a:tblGrid>
                <a:gridCol w="927429">
                  <a:extLst>
                    <a:ext uri="{9D8B030D-6E8A-4147-A177-3AD203B41FA5}">
                      <a16:colId xmlns="" xmlns:a16="http://schemas.microsoft.com/office/drawing/2014/main" val="20000"/>
                    </a:ext>
                  </a:extLst>
                </a:gridCol>
                <a:gridCol w="1488998">
                  <a:extLst>
                    <a:ext uri="{9D8B030D-6E8A-4147-A177-3AD203B41FA5}">
                      <a16:colId xmlns="" xmlns:a16="http://schemas.microsoft.com/office/drawing/2014/main" val="20001"/>
                    </a:ext>
                  </a:extLst>
                </a:gridCol>
                <a:gridCol w="607909">
                  <a:extLst>
                    <a:ext uri="{9D8B030D-6E8A-4147-A177-3AD203B41FA5}">
                      <a16:colId xmlns="" xmlns:a16="http://schemas.microsoft.com/office/drawing/2014/main" val="20002"/>
                    </a:ext>
                  </a:extLst>
                </a:gridCol>
                <a:gridCol w="707488">
                  <a:extLst>
                    <a:ext uri="{9D8B030D-6E8A-4147-A177-3AD203B41FA5}">
                      <a16:colId xmlns="" xmlns:a16="http://schemas.microsoft.com/office/drawing/2014/main" val="20003"/>
                    </a:ext>
                  </a:extLst>
                </a:gridCol>
                <a:gridCol w="2779455">
                  <a:extLst>
                    <a:ext uri="{9D8B030D-6E8A-4147-A177-3AD203B41FA5}">
                      <a16:colId xmlns="" xmlns:a16="http://schemas.microsoft.com/office/drawing/2014/main" val="20004"/>
                    </a:ext>
                  </a:extLst>
                </a:gridCol>
                <a:gridCol w="1163085">
                  <a:extLst>
                    <a:ext uri="{9D8B030D-6E8A-4147-A177-3AD203B41FA5}">
                      <a16:colId xmlns="" xmlns:a16="http://schemas.microsoft.com/office/drawing/2014/main" val="20005"/>
                    </a:ext>
                  </a:extLst>
                </a:gridCol>
                <a:gridCol w="987979">
                  <a:extLst>
                    <a:ext uri="{9D8B030D-6E8A-4147-A177-3AD203B41FA5}">
                      <a16:colId xmlns="" xmlns:a16="http://schemas.microsoft.com/office/drawing/2014/main" val="20006"/>
                    </a:ext>
                  </a:extLst>
                </a:gridCol>
              </a:tblGrid>
              <a:tr h="524251">
                <a:tc>
                  <a:txBody>
                    <a:bodyPr/>
                    <a:lstStyle/>
                    <a:p>
                      <a:pPr algn="ctr" fontAlgn="ctr"/>
                      <a:r>
                        <a:rPr lang="es-CO" sz="900" b="1" i="0" u="none" strike="noStrike" dirty="0">
                          <a:solidFill>
                            <a:srgbClr val="FFFFFF"/>
                          </a:solidFill>
                          <a:effectLst/>
                          <a:latin typeface="+mj-lt"/>
                        </a:rPr>
                        <a:t>Estrategia</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j-lt"/>
                        </a:rPr>
                        <a:t>Indicador</a:t>
                      </a:r>
                      <a:endParaRPr lang="es-CO" sz="900" b="1" i="0" u="none" strike="noStrike" dirty="0">
                        <a:solidFill>
                          <a:srgbClr val="FFFFFF"/>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Meta </a:t>
                      </a:r>
                      <a:r>
                        <a:rPr lang="es-CO" sz="900" b="1" i="0" u="none" strike="noStrike" dirty="0" smtClean="0">
                          <a:solidFill>
                            <a:srgbClr val="FFFFFF"/>
                          </a:solidFill>
                          <a:effectLst/>
                          <a:latin typeface="+mj-lt"/>
                        </a:rPr>
                        <a:t>alcanzada</a:t>
                      </a:r>
                      <a:endParaRPr lang="es-CO" sz="900" b="1" i="0" u="none" strike="noStrike" dirty="0">
                        <a:solidFill>
                          <a:srgbClr val="FFFFFF"/>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Meta alcanzada</a:t>
                      </a:r>
                      <a:br>
                        <a:rPr lang="es-CO" sz="900" b="1" i="0" u="none" strike="noStrike" dirty="0">
                          <a:solidFill>
                            <a:srgbClr val="FFFFFF"/>
                          </a:solidFill>
                          <a:effectLst/>
                          <a:latin typeface="+mj-lt"/>
                        </a:rPr>
                      </a:br>
                      <a:r>
                        <a:rPr lang="es-CO" sz="900" b="1" i="0" u="none" strike="noStrike" dirty="0" smtClean="0">
                          <a:solidFill>
                            <a:srgbClr val="FFFFFF"/>
                          </a:solidFill>
                          <a:effectLst/>
                          <a:latin typeface="+mj-lt"/>
                        </a:rPr>
                        <a:t> </a:t>
                      </a:r>
                      <a:r>
                        <a:rPr lang="es-CO" sz="900" b="1" i="0" u="none" strike="noStrike" dirty="0">
                          <a:solidFill>
                            <a:srgbClr val="FFFFFF"/>
                          </a:solidFill>
                          <a:effectLst/>
                          <a:latin typeface="+mj-lt"/>
                        </a:rPr>
                        <a:t>%</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Avance </a:t>
                      </a:r>
                      <a:r>
                        <a:rPr lang="es-CO" sz="900" b="1" i="0" u="none" strike="noStrike" dirty="0" smtClean="0">
                          <a:solidFill>
                            <a:srgbClr val="FFFFFF"/>
                          </a:solidFill>
                          <a:effectLst/>
                          <a:latin typeface="+mj-lt"/>
                        </a:rPr>
                        <a:t>Cualitativo</a:t>
                      </a:r>
                      <a:endParaRPr lang="es-CO" sz="900" b="1" i="0" u="none" strike="noStrike" dirty="0">
                        <a:solidFill>
                          <a:srgbClr val="FFFFFF"/>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Meta</a:t>
                      </a:r>
                      <a:br>
                        <a:rPr lang="es-CO" sz="900" b="1" i="0" u="none" strike="noStrike" dirty="0">
                          <a:solidFill>
                            <a:srgbClr val="FFFFFF"/>
                          </a:solidFill>
                          <a:effectLst/>
                          <a:latin typeface="+mj-lt"/>
                        </a:rPr>
                      </a:br>
                      <a:r>
                        <a:rPr lang="es-CO" sz="900" b="1" i="0" u="none" strike="noStrike" dirty="0">
                          <a:solidFill>
                            <a:srgbClr val="FFFFFF"/>
                          </a:solidFill>
                          <a:effectLst/>
                          <a:latin typeface="+mj-lt"/>
                        </a:rPr>
                        <a:t>2018</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Responsable(s)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963922">
                <a:tc>
                  <a:txBody>
                    <a:bodyPr/>
                    <a:lstStyle/>
                    <a:p>
                      <a:pPr algn="ctr" fontAlgn="ctr"/>
                      <a:r>
                        <a:rPr lang="es-CO" sz="850" b="0" i="0" u="none" strike="noStrike" dirty="0">
                          <a:solidFill>
                            <a:srgbClr val="000000"/>
                          </a:solidFill>
                          <a:effectLst/>
                          <a:latin typeface="+mj-lt"/>
                        </a:rPr>
                        <a:t>Entidades Territoriales con producción de estadísticas de pobreza, empleo e indicadores económicos </a:t>
                      </a:r>
                      <a:br>
                        <a:rPr lang="es-CO" sz="850" b="0" i="0" u="none" strike="noStrike" dirty="0">
                          <a:solidFill>
                            <a:srgbClr val="000000"/>
                          </a:solidFill>
                          <a:effectLst/>
                          <a:latin typeface="+mj-lt"/>
                        </a:rPr>
                      </a:br>
                      <a:endParaRPr lang="es-CO" sz="850" b="0" i="0" u="none" strike="noStrike" dirty="0">
                        <a:solidFill>
                          <a:srgbClr val="000000"/>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50" b="0" i="0" u="none" strike="noStrike" dirty="0">
                          <a:solidFill>
                            <a:srgbClr val="000000"/>
                          </a:solidFill>
                          <a:effectLst/>
                          <a:latin typeface="+mj-lt"/>
                        </a:rPr>
                        <a:t>Sumatoria de Entidades Territoriales en las que se fortalece y se incluye la medición de estadística de pobreza, empleo e indicadores económicos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j-lt"/>
                        </a:rPr>
                        <a:t>4</a:t>
                      </a:r>
                      <a:endParaRPr lang="es-CO" sz="900" b="0" i="0" u="none" strike="noStrike" dirty="0">
                        <a:solidFill>
                          <a:srgbClr val="000000"/>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j-lt"/>
                        </a:rPr>
                        <a:t>200%</a:t>
                      </a:r>
                      <a:endParaRPr lang="es-CO" sz="900" b="0" i="0" u="none" strike="noStrike" dirty="0">
                        <a:solidFill>
                          <a:srgbClr val="000000"/>
                        </a:solidFill>
                        <a:effectLst/>
                        <a:latin typeface="+mj-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50" b="0" i="0" u="none" strike="noStrike" dirty="0" smtClean="0">
                          <a:solidFill>
                            <a:srgbClr val="000000"/>
                          </a:solidFill>
                          <a:effectLst/>
                          <a:latin typeface="+mj-lt"/>
                        </a:rPr>
                        <a:t>Se elaboraron y socializaron los diagnósticos de la capacidad estadística territorial y se concertaron los planes de acción para el fortalecimiento estadístico en cuatro (4) entidades territoriales : 1. Área Metropolitana de Bucaramanga; 2. Girón, 3. Floridablanca y 4. Bucaramanga.</a:t>
                      </a:r>
                    </a:p>
                    <a:p>
                      <a:pPr algn="just" fontAlgn="t"/>
                      <a:endParaRPr lang="es-CO" sz="850" b="0" i="0" u="none" strike="noStrike" dirty="0">
                        <a:solidFill>
                          <a:srgbClr val="000000"/>
                        </a:solidFill>
                        <a:effectLst/>
                        <a:latin typeface="+mj-lt"/>
                      </a:endParaRPr>
                    </a:p>
                  </a:txBody>
                  <a:tcPr marL="6057" marR="6057" marT="60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2</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50" b="0" i="0" u="none" strike="noStrike" dirty="0">
                          <a:solidFill>
                            <a:srgbClr val="000000"/>
                          </a:solidFill>
                          <a:effectLst/>
                          <a:latin typeface="+mj-lt"/>
                        </a:rPr>
                        <a:t>Dirección de Regulación, Planeación, Estandarización y Normalización DIRPEN</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1024677">
                <a:tc>
                  <a:txBody>
                    <a:bodyPr/>
                    <a:lstStyle/>
                    <a:p>
                      <a:pPr algn="ctr" fontAlgn="ctr"/>
                      <a:r>
                        <a:rPr lang="es-CO" sz="850" b="0" i="0" u="none" strike="noStrike" dirty="0">
                          <a:solidFill>
                            <a:srgbClr val="000000"/>
                          </a:solidFill>
                          <a:effectLst/>
                          <a:latin typeface="+mj-lt"/>
                        </a:rPr>
                        <a:t>Fortalecer los canales de atención al ciudadano para mejorar la eficiencia administrativa y operativa del servicio.</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50" b="0" i="0" u="none" strike="noStrike" dirty="0">
                          <a:solidFill>
                            <a:srgbClr val="000000"/>
                          </a:solidFill>
                          <a:effectLst/>
                          <a:latin typeface="+mj-lt"/>
                        </a:rPr>
                        <a:t>Ampliar el número de usuarios de la información producida por el DANE al mejorar, sistematizar y diversificar los canales de atención</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900" b="0" i="0" u="none" strike="noStrike" dirty="0" smtClean="0">
                          <a:solidFill>
                            <a:srgbClr val="000000"/>
                          </a:solidFill>
                          <a:effectLst/>
                          <a:latin typeface="+mj-lt"/>
                        </a:rPr>
                        <a:t>2.048.338*</a:t>
                      </a:r>
                      <a:endParaRPr lang="es-CO" sz="900" b="0" i="0" u="none" strike="noStrike" kern="1200" dirty="0">
                        <a:solidFill>
                          <a:srgbClr val="000000"/>
                        </a:solidFill>
                        <a:effectLst/>
                        <a:latin typeface="+mj-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s-CO" sz="900" b="0" i="0" u="none" strike="noStrike" dirty="0" smtClean="0">
                          <a:solidFill>
                            <a:schemeClr val="tx1"/>
                          </a:solidFill>
                          <a:effectLst/>
                          <a:latin typeface="+mj-lt"/>
                        </a:rPr>
                        <a:t>100%*</a:t>
                      </a:r>
                      <a:endParaRPr lang="es-CO" sz="900" b="0" i="0" u="none" strike="noStrike" dirty="0">
                        <a:solidFill>
                          <a:schemeClr val="tx1"/>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s-CO" sz="850" b="0" i="0" u="none" strike="noStrike" dirty="0" smtClean="0">
                          <a:solidFill>
                            <a:srgbClr val="000000"/>
                          </a:solidFill>
                          <a:effectLst/>
                          <a:latin typeface="+mj-lt"/>
                        </a:rPr>
                        <a:t>Se atendieron un total de 2.048.338 usuarios durante el año, quienes accedieron a la información a través de los centros de información y atención al ciudadano, las salas de procesamiento especializado, los centros de datos y mediante los servicios al ciudadano sistematizados en el ámbito nacional, en especial a través de los servicios creados por medio del chat con agente automático y telefónico.</a:t>
                      </a:r>
                    </a:p>
                    <a:p>
                      <a:pPr algn="just" fontAlgn="t"/>
                      <a:endParaRPr lang="es-CO" sz="850" b="0" i="0" u="none" strike="noStrike" dirty="0" smtClean="0">
                        <a:solidFill>
                          <a:srgbClr val="000000"/>
                        </a:solidFill>
                        <a:effectLst/>
                        <a:latin typeface="+mj-lt"/>
                      </a:endParaRPr>
                    </a:p>
                    <a:p>
                      <a:pPr marL="0" marR="0" indent="0" algn="just" defTabSz="457200" rtl="0" eaLnBrk="1" fontAlgn="t" latinLnBrk="0" hangingPunct="1">
                        <a:lnSpc>
                          <a:spcPct val="100000"/>
                        </a:lnSpc>
                        <a:spcBef>
                          <a:spcPts val="0"/>
                        </a:spcBef>
                        <a:spcAft>
                          <a:spcPts val="0"/>
                        </a:spcAft>
                        <a:buClrTx/>
                        <a:buSzTx/>
                        <a:buFontTx/>
                        <a:buNone/>
                        <a:tabLst/>
                        <a:defRPr/>
                      </a:pPr>
                      <a:r>
                        <a:rPr lang="es-CO" sz="850" b="0" i="0" u="none" strike="noStrike" dirty="0" smtClean="0">
                          <a:solidFill>
                            <a:srgbClr val="000000"/>
                          </a:solidFill>
                          <a:effectLst/>
                          <a:latin typeface="+mj-lt"/>
                        </a:rPr>
                        <a:t>*</a:t>
                      </a:r>
                      <a:r>
                        <a:rPr lang="es-CO" sz="800" b="0" i="0" u="none" strike="noStrike" dirty="0" smtClean="0">
                          <a:solidFill>
                            <a:srgbClr val="000000"/>
                          </a:solidFill>
                          <a:effectLst/>
                          <a:latin typeface="+mj-lt"/>
                        </a:rPr>
                        <a:t>Se</a:t>
                      </a:r>
                      <a:r>
                        <a:rPr lang="es-CO" sz="800" b="0" i="0" u="none" strike="noStrike" baseline="0" dirty="0" smtClean="0">
                          <a:solidFill>
                            <a:srgbClr val="000000"/>
                          </a:solidFill>
                          <a:effectLst/>
                          <a:latin typeface="+mj-lt"/>
                        </a:rPr>
                        <a:t> sobrepasó la meta debido a la implementación de nuevos canales de atención y al aumento de solicitudes por parte de la ciudadanía en el marco del operativo del Censo Nacional de Población y Vivienda. La me</a:t>
                      </a:r>
                      <a:r>
                        <a:rPr lang="es-CO" sz="800" b="0" i="0" u="none" strike="noStrike" dirty="0" smtClean="0">
                          <a:solidFill>
                            <a:srgbClr val="000000"/>
                          </a:solidFill>
                          <a:effectLst/>
                          <a:latin typeface="+mj-lt"/>
                        </a:rPr>
                        <a:t>ta</a:t>
                      </a:r>
                      <a:r>
                        <a:rPr lang="es-CO" sz="800" b="0" i="0" u="none" strike="noStrike" baseline="0" dirty="0" smtClean="0">
                          <a:solidFill>
                            <a:srgbClr val="000000"/>
                          </a:solidFill>
                          <a:effectLst/>
                          <a:latin typeface="+mj-lt"/>
                        </a:rPr>
                        <a:t> acumulada sobre la línea base es de 215.870. </a:t>
                      </a:r>
                      <a:endParaRPr lang="es-CO" sz="800" b="0" i="0" u="none" strike="noStrike" dirty="0" smtClean="0">
                        <a:solidFill>
                          <a:srgbClr val="000000"/>
                        </a:solidFill>
                        <a:effectLst/>
                        <a:latin typeface="+mj-lt"/>
                      </a:endParaRPr>
                    </a:p>
                    <a:p>
                      <a:pPr algn="just" fontAlgn="t"/>
                      <a:endParaRPr lang="es-CO" sz="800" b="0" i="0" u="none" strike="noStrike" dirty="0">
                        <a:solidFill>
                          <a:srgbClr val="000000"/>
                        </a:solidFill>
                        <a:effectLst/>
                        <a:latin typeface="+mj-lt"/>
                      </a:endParaRPr>
                    </a:p>
                  </a:txBody>
                  <a:tcPr marL="6057" marR="6057" marT="60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j-lt"/>
                        </a:rPr>
                        <a:t>6.698*</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50" b="0" i="0" u="none" strike="noStrike" dirty="0">
                          <a:solidFill>
                            <a:srgbClr val="000000"/>
                          </a:solidFill>
                          <a:effectLst/>
                          <a:latin typeface="+mj-lt"/>
                        </a:rPr>
                        <a:t>Dirección de Difusión, Mercadeo y Cultura Estadística</a:t>
                      </a:r>
                      <a:br>
                        <a:rPr lang="es-CO" sz="850" b="0" i="0" u="none" strike="noStrike" dirty="0">
                          <a:solidFill>
                            <a:srgbClr val="000000"/>
                          </a:solidFill>
                          <a:effectLst/>
                          <a:latin typeface="+mj-lt"/>
                        </a:rPr>
                      </a:br>
                      <a:r>
                        <a:rPr lang="es-CO" sz="850" b="0" i="0" u="none" strike="noStrike" dirty="0">
                          <a:solidFill>
                            <a:srgbClr val="000000"/>
                          </a:solidFill>
                          <a:effectLst/>
                          <a:latin typeface="+mj-lt"/>
                        </a:rPr>
                        <a:t>DIMCE</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646672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785369090"/>
              </p:ext>
            </p:extLst>
          </p:nvPr>
        </p:nvGraphicFramePr>
        <p:xfrm>
          <a:off x="198689" y="1121388"/>
          <a:ext cx="8662343" cy="3417211"/>
        </p:xfrm>
        <a:graphic>
          <a:graphicData uri="http://schemas.openxmlformats.org/drawingml/2006/table">
            <a:tbl>
              <a:tblPr/>
              <a:tblGrid>
                <a:gridCol w="927429">
                  <a:extLst>
                    <a:ext uri="{9D8B030D-6E8A-4147-A177-3AD203B41FA5}">
                      <a16:colId xmlns="" xmlns:a16="http://schemas.microsoft.com/office/drawing/2014/main" val="20000"/>
                    </a:ext>
                  </a:extLst>
                </a:gridCol>
                <a:gridCol w="1266886">
                  <a:extLst>
                    <a:ext uri="{9D8B030D-6E8A-4147-A177-3AD203B41FA5}">
                      <a16:colId xmlns="" xmlns:a16="http://schemas.microsoft.com/office/drawing/2014/main" val="20001"/>
                    </a:ext>
                  </a:extLst>
                </a:gridCol>
                <a:gridCol w="612843">
                  <a:extLst>
                    <a:ext uri="{9D8B030D-6E8A-4147-A177-3AD203B41FA5}">
                      <a16:colId xmlns="" xmlns:a16="http://schemas.microsoft.com/office/drawing/2014/main" val="20002"/>
                    </a:ext>
                  </a:extLst>
                </a:gridCol>
                <a:gridCol w="719847">
                  <a:extLst>
                    <a:ext uri="{9D8B030D-6E8A-4147-A177-3AD203B41FA5}">
                      <a16:colId xmlns="" xmlns:a16="http://schemas.microsoft.com/office/drawing/2014/main" val="20003"/>
                    </a:ext>
                  </a:extLst>
                </a:gridCol>
                <a:gridCol w="3637435">
                  <a:extLst>
                    <a:ext uri="{9D8B030D-6E8A-4147-A177-3AD203B41FA5}">
                      <a16:colId xmlns="" xmlns:a16="http://schemas.microsoft.com/office/drawing/2014/main" val="20004"/>
                    </a:ext>
                  </a:extLst>
                </a:gridCol>
                <a:gridCol w="509924">
                  <a:extLst>
                    <a:ext uri="{9D8B030D-6E8A-4147-A177-3AD203B41FA5}">
                      <a16:colId xmlns="" xmlns:a16="http://schemas.microsoft.com/office/drawing/2014/main" val="20005"/>
                    </a:ext>
                  </a:extLst>
                </a:gridCol>
                <a:gridCol w="987979">
                  <a:extLst>
                    <a:ext uri="{9D8B030D-6E8A-4147-A177-3AD203B41FA5}">
                      <a16:colId xmlns="" xmlns:a16="http://schemas.microsoft.com/office/drawing/2014/main" val="20006"/>
                    </a:ext>
                  </a:extLst>
                </a:gridCol>
              </a:tblGrid>
              <a:tr h="738456">
                <a:tc>
                  <a:txBody>
                    <a:bodyPr/>
                    <a:lstStyle/>
                    <a:p>
                      <a:pPr algn="ctr" fontAlgn="ctr"/>
                      <a:r>
                        <a:rPr lang="es-CO" sz="900" b="1" i="0" u="none" strike="noStrike" dirty="0">
                          <a:solidFill>
                            <a:srgbClr val="FFFFFF"/>
                          </a:solidFill>
                          <a:effectLst/>
                          <a:latin typeface="+mn-lt"/>
                        </a:rPr>
                        <a:t>Estrategia</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Responsable(s)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2678755">
                <a:tc>
                  <a:txBody>
                    <a:bodyPr/>
                    <a:lstStyle/>
                    <a:p>
                      <a:pPr algn="ctr" fontAlgn="ctr"/>
                      <a:r>
                        <a:rPr lang="es-CO" sz="850" b="0" i="0" u="none" strike="noStrike" dirty="0">
                          <a:solidFill>
                            <a:srgbClr val="000000"/>
                          </a:solidFill>
                          <a:effectLst/>
                          <a:latin typeface="+mn-lt"/>
                        </a:rPr>
                        <a:t>Diversificar los canales de interacción con usuarios y ciudadanos para el proceso de rendición de cuentas</a:t>
                      </a:r>
                      <a:br>
                        <a:rPr lang="es-CO" sz="850" b="0" i="0" u="none" strike="noStrike" dirty="0">
                          <a:solidFill>
                            <a:srgbClr val="000000"/>
                          </a:solidFill>
                          <a:effectLst/>
                          <a:latin typeface="+mn-lt"/>
                        </a:rPr>
                      </a:br>
                      <a:endParaRPr lang="es-CO" sz="85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50" b="0" i="0" u="none" strike="noStrike" dirty="0">
                          <a:solidFill>
                            <a:srgbClr val="000000"/>
                          </a:solidFill>
                          <a:effectLst/>
                          <a:latin typeface="+mn-lt"/>
                        </a:rPr>
                        <a:t>Porcentaje de avance en la estrategia de rendición de cuentas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t"/>
                      <a:r>
                        <a:rPr lang="es-CO" sz="800" b="0" i="0" u="none" strike="noStrike" dirty="0" smtClean="0">
                          <a:solidFill>
                            <a:srgbClr val="000000"/>
                          </a:solidFill>
                          <a:effectLst/>
                          <a:latin typeface="+mn-lt"/>
                        </a:rPr>
                        <a:t>Se realizó la audiencia de rendición de cuentas, la cual se efectuó mediante la emisión de un programa, que se realizó el dio 30 transmitido por el canal institucional. Se realizaron dos re-emisiones, posteriormente la primera semana de agosto, se crearon 3 videoclips a partir del programa de rendición de cuentas, los cuales se publicaron en las redes sociales del DANE.</a:t>
                      </a:r>
                    </a:p>
                    <a:p>
                      <a:pPr algn="just" fontAlgn="t"/>
                      <a:r>
                        <a:rPr lang="es-CO" sz="800" b="0" i="0" u="none" strike="noStrike" dirty="0" smtClean="0">
                          <a:solidFill>
                            <a:srgbClr val="000000"/>
                          </a:solidFill>
                          <a:effectLst/>
                          <a:latin typeface="+mn-lt"/>
                        </a:rPr>
                        <a:t> Adicionalmente  s</a:t>
                      </a:r>
                      <a:r>
                        <a:rPr lang="es-CO" sz="800" dirty="0" smtClean="0"/>
                        <a:t>e publicó un comunicado sobre Mercado</a:t>
                      </a:r>
                      <a:r>
                        <a:rPr lang="es-CO" sz="800" baseline="0" dirty="0" smtClean="0"/>
                        <a:t> Laboral</a:t>
                      </a:r>
                      <a:r>
                        <a:rPr lang="es-CO" sz="800" dirty="0" smtClean="0"/>
                        <a:t> y sobre el Indicador de Seguimiento a la Economía (ISE), que muestra la tendencia de la actividad económica del país,</a:t>
                      </a:r>
                      <a:r>
                        <a:rPr lang="es-CO" sz="800" baseline="0" dirty="0" smtClean="0"/>
                        <a:t> </a:t>
                      </a:r>
                      <a:r>
                        <a:rPr lang="es-CO" sz="800" dirty="0" smtClean="0"/>
                        <a:t>se realizaron cuatro ruedas de prensa: acerca del IPC, la primera entrega de resultados de cierre del Censo Nacional de Población y Vivienda CNPV- 2018,</a:t>
                      </a:r>
                      <a:r>
                        <a:rPr lang="es-CO" sz="800" baseline="0" dirty="0" smtClean="0"/>
                        <a:t> </a:t>
                      </a:r>
                      <a:r>
                        <a:rPr lang="es-CO" sz="800" dirty="0" smtClean="0"/>
                        <a:t>Entrega PIB III trimestre de 2018 15 de noviembre. Gran encuesta integrada de hogares (GEIH) Mercado laboral. Para el año 2018 se emitieron un total de 235 comunicados de prensa. </a:t>
                      </a:r>
                      <a:endParaRPr lang="es-CO" sz="800" b="0" i="0" u="none" strike="noStrike" dirty="0" smtClean="0">
                        <a:solidFill>
                          <a:srgbClr val="000000"/>
                        </a:solidFill>
                        <a:effectLst/>
                        <a:latin typeface="+mn-lt"/>
                      </a:endParaRPr>
                    </a:p>
                    <a:p>
                      <a:pPr algn="just" fontAlgn="t"/>
                      <a:r>
                        <a:rPr lang="es-CO" sz="800" dirty="0" smtClean="0"/>
                        <a:t>Se publicó la actualización del protocolo de atención al ciudadano, se actualizó y se realizó la publicación de la carta de trato digno en la página web de DANE. </a:t>
                      </a:r>
                    </a:p>
                    <a:p>
                      <a:pPr algn="just" fontAlgn="t"/>
                      <a:r>
                        <a:rPr lang="es-CO" sz="800" dirty="0" smtClean="0"/>
                        <a:t>se participó en las 2 ferias programadas para 2018 por DNP, en los municipios de Necocli y Manaure. Se realizaron dos reuniones con el CANE; la primera realizada el 2 de abril de 2018 de forma virtual, cuyo propósito se centró en discutir los lineamientos previstos en el proyecto de Documento CONPES: “Política Nacional de Explotación de Datos (Big Data)”. La segunda se realizó el 16 de abril de 2018, en donde se dio a conocer la página web del SEN. </a:t>
                      </a:r>
                      <a:endParaRPr lang="es-CO" sz="800" b="0" i="0" u="none" strike="noStrike" dirty="0" smtClean="0">
                        <a:solidFill>
                          <a:srgbClr val="000000"/>
                        </a:solidFill>
                        <a:effectLst/>
                        <a:latin typeface="+mn-lt"/>
                      </a:endParaRPr>
                    </a:p>
                  </a:txBody>
                  <a:tcPr marL="6057" marR="6057" marT="60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O" sz="900" b="0" i="0" u="none" strike="noStrike" dirty="0">
                          <a:solidFill>
                            <a:srgbClr val="000000"/>
                          </a:solidFill>
                          <a:effectLst/>
                          <a:latin typeface="+mn-lt"/>
                        </a:rPr>
                        <a:t>100%</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50" b="0" i="0" u="none" strike="noStrike" dirty="0">
                          <a:solidFill>
                            <a:srgbClr val="000000"/>
                          </a:solidFill>
                          <a:effectLst/>
                          <a:latin typeface="+mn-lt"/>
                        </a:rPr>
                        <a:t>GIT Área de Comunicación</a:t>
                      </a:r>
                      <a:br>
                        <a:rPr lang="es-CO" sz="850" b="0" i="0" u="none" strike="noStrike" dirty="0">
                          <a:solidFill>
                            <a:srgbClr val="000000"/>
                          </a:solidFill>
                          <a:effectLst/>
                          <a:latin typeface="+mn-lt"/>
                        </a:rPr>
                      </a:br>
                      <a:r>
                        <a:rPr lang="es-CO" sz="850" b="0" i="0" u="none" strike="noStrike" dirty="0">
                          <a:solidFill>
                            <a:srgbClr val="000000"/>
                          </a:solidFill>
                          <a:effectLst/>
                          <a:latin typeface="+mn-lt"/>
                        </a:rPr>
                        <a:t>COM</a:t>
                      </a:r>
                      <a:br>
                        <a:rPr lang="es-CO" sz="850" b="0" i="0" u="none" strike="noStrike" dirty="0">
                          <a:solidFill>
                            <a:srgbClr val="000000"/>
                          </a:solidFill>
                          <a:effectLst/>
                          <a:latin typeface="+mn-lt"/>
                        </a:rPr>
                      </a:br>
                      <a:r>
                        <a:rPr lang="es-CO" sz="850" b="0" i="0" u="none" strike="noStrike" dirty="0">
                          <a:solidFill>
                            <a:srgbClr val="000000"/>
                          </a:solidFill>
                          <a:effectLst/>
                          <a:latin typeface="+mn-lt"/>
                        </a:rPr>
                        <a:t/>
                      </a:r>
                      <a:br>
                        <a:rPr lang="es-CO" sz="850" b="0" i="0" u="none" strike="noStrike" dirty="0">
                          <a:solidFill>
                            <a:srgbClr val="000000"/>
                          </a:solidFill>
                          <a:effectLst/>
                          <a:latin typeface="+mn-lt"/>
                        </a:rPr>
                      </a:br>
                      <a:r>
                        <a:rPr lang="es-CO" sz="850" b="0" i="0" u="none" strike="noStrike" dirty="0">
                          <a:solidFill>
                            <a:srgbClr val="000000"/>
                          </a:solidFill>
                          <a:effectLst/>
                          <a:latin typeface="+mn-lt"/>
                        </a:rPr>
                        <a:t>Oficina Asesora de Planeación </a:t>
                      </a:r>
                      <a:br>
                        <a:rPr lang="es-CO" sz="850" b="0" i="0" u="none" strike="noStrike" dirty="0">
                          <a:solidFill>
                            <a:srgbClr val="000000"/>
                          </a:solidFill>
                          <a:effectLst/>
                          <a:latin typeface="+mn-lt"/>
                        </a:rPr>
                      </a:br>
                      <a:r>
                        <a:rPr lang="es-CO" sz="850" b="0" i="0" u="none" strike="noStrike" dirty="0">
                          <a:solidFill>
                            <a:srgbClr val="000000"/>
                          </a:solidFill>
                          <a:effectLst/>
                          <a:latin typeface="+mn-lt"/>
                        </a:rPr>
                        <a:t>OPLAN</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4" name="object 911"/>
          <p:cNvSpPr txBox="1"/>
          <p:nvPr/>
        </p:nvSpPr>
        <p:spPr>
          <a:xfrm>
            <a:off x="0" y="674576"/>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Gestión </a:t>
            </a:r>
            <a:r>
              <a:rPr lang="es-CO" altLang="es-CO" sz="2000" b="1" spc="95" dirty="0">
                <a:solidFill>
                  <a:srgbClr val="B6004B"/>
                </a:solidFill>
                <a:latin typeface="+mj-lt"/>
                <a:ea typeface="Arial" charset="0"/>
                <a:cs typeface="Arial" charset="0"/>
              </a:rPr>
              <a:t>con Valores para </a:t>
            </a:r>
            <a:r>
              <a:rPr lang="es-CO" altLang="es-CO" sz="2000" b="1" spc="95" dirty="0" smtClean="0">
                <a:solidFill>
                  <a:srgbClr val="B6004B"/>
                </a:solidFill>
                <a:latin typeface="+mj-lt"/>
                <a:ea typeface="Arial" charset="0"/>
                <a:cs typeface="Arial" charset="0"/>
              </a:rPr>
              <a:t>Resultados - DANE</a:t>
            </a:r>
            <a:endParaRPr lang="da-DK" sz="2000" b="1" spc="95" dirty="0">
              <a:solidFill>
                <a:srgbClr val="B6004B"/>
              </a:solidFill>
              <a:latin typeface="+mj-lt"/>
              <a:ea typeface="Arial" charset="0"/>
              <a:cs typeface="Arial" charset="0"/>
            </a:endParaRPr>
          </a:p>
        </p:txBody>
      </p:sp>
      <p:cxnSp>
        <p:nvCxnSpPr>
          <p:cNvPr id="5" name="4 Conector recto"/>
          <p:cNvCxnSpPr/>
          <p:nvPr/>
        </p:nvCxnSpPr>
        <p:spPr>
          <a:xfrm>
            <a:off x="198689" y="1051870"/>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377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53"/>
          <p:cNvSpPr txBox="1">
            <a:spLocks/>
          </p:cNvSpPr>
          <p:nvPr/>
        </p:nvSpPr>
        <p:spPr>
          <a:xfrm>
            <a:off x="3042804" y="1922886"/>
            <a:ext cx="5687292" cy="1013739"/>
          </a:xfrm>
          <a:prstGeom prst="rect">
            <a:avLst/>
          </a:prstGeom>
        </p:spPr>
        <p:txBody>
          <a:bodyPr vert="horz" wrap="square" lIns="0" tIns="15875" rIns="0" bIns="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spcBef>
                <a:spcPts val="125"/>
              </a:spcBef>
              <a:buNone/>
            </a:pPr>
            <a:r>
              <a:rPr lang="es-ES" b="1" dirty="0" smtClean="0">
                <a:solidFill>
                  <a:srgbClr val="B6004B"/>
                </a:solidFill>
                <a:cs typeface="Arial" panose="020B0604020202020204" pitchFamily="34" charset="0"/>
              </a:rPr>
              <a:t>Seguimiento 2018 </a:t>
            </a:r>
            <a:r>
              <a:rPr lang="es-ES" b="1" dirty="0">
                <a:solidFill>
                  <a:srgbClr val="B6004B"/>
                </a:solidFill>
                <a:cs typeface="Arial" panose="020B0604020202020204" pitchFamily="34" charset="0"/>
              </a:rPr>
              <a:t>IGAC</a:t>
            </a:r>
          </a:p>
          <a:p>
            <a:pPr marL="0" indent="0" algn="r">
              <a:spcBef>
                <a:spcPts val="125"/>
              </a:spcBef>
              <a:buNone/>
            </a:pPr>
            <a:endParaRPr lang="es-ES" b="1" dirty="0">
              <a:solidFill>
                <a:srgbClr val="B6004B"/>
              </a:solidFill>
              <a:cs typeface="Arial" panose="020B0604020202020204" pitchFamily="34" charset="0"/>
            </a:endParaRPr>
          </a:p>
        </p:txBody>
      </p:sp>
    </p:spTree>
    <p:extLst>
      <p:ext uri="{BB962C8B-B14F-4D97-AF65-F5344CB8AC3E}">
        <p14:creationId xmlns:p14="http://schemas.microsoft.com/office/powerpoint/2010/main" val="3687286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911"/>
          <p:cNvSpPr txBox="1"/>
          <p:nvPr/>
        </p:nvSpPr>
        <p:spPr>
          <a:xfrm>
            <a:off x="179512" y="967832"/>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a:t>
            </a:r>
            <a:r>
              <a:rPr lang="es-CO" altLang="es-CO" sz="2000" b="1" spc="95" dirty="0">
                <a:solidFill>
                  <a:srgbClr val="B6004B"/>
                </a:solidFill>
                <a:latin typeface="+mj-lt"/>
                <a:ea typeface="Arial" charset="0"/>
                <a:cs typeface="Arial" charset="0"/>
              </a:rPr>
              <a:t>Gestión con Valores para </a:t>
            </a:r>
            <a:r>
              <a:rPr lang="es-CO" altLang="es-CO" sz="2000" b="1" spc="95" dirty="0" smtClean="0">
                <a:solidFill>
                  <a:srgbClr val="B6004B"/>
                </a:solidFill>
                <a:latin typeface="+mj-lt"/>
                <a:ea typeface="Arial" charset="0"/>
                <a:cs typeface="Arial" charset="0"/>
              </a:rPr>
              <a:t>Resultados - DANE</a:t>
            </a:r>
            <a:endParaRPr lang="da-DK" sz="2000" b="1" spc="95" dirty="0">
              <a:solidFill>
                <a:srgbClr val="B6004B"/>
              </a:solidFill>
              <a:latin typeface="+mj-lt"/>
              <a:ea typeface="Arial" charset="0"/>
              <a:cs typeface="Arial" charset="0"/>
            </a:endParaRPr>
          </a:p>
        </p:txBody>
      </p:sp>
      <p:cxnSp>
        <p:nvCxnSpPr>
          <p:cNvPr id="4" name="4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graphicFrame>
        <p:nvGraphicFramePr>
          <p:cNvPr id="5" name="5 Tabla"/>
          <p:cNvGraphicFramePr>
            <a:graphicFrameLocks noGrp="1"/>
          </p:cNvGraphicFramePr>
          <p:nvPr>
            <p:extLst>
              <p:ext uri="{D42A27DB-BD31-4B8C-83A1-F6EECF244321}">
                <p14:modId xmlns:p14="http://schemas.microsoft.com/office/powerpoint/2010/main" val="686281375"/>
              </p:ext>
            </p:extLst>
          </p:nvPr>
        </p:nvGraphicFramePr>
        <p:xfrm>
          <a:off x="179511" y="1391994"/>
          <a:ext cx="8856985" cy="2644195"/>
        </p:xfrm>
        <a:graphic>
          <a:graphicData uri="http://schemas.openxmlformats.org/drawingml/2006/table">
            <a:tbl>
              <a:tblPr/>
              <a:tblGrid>
                <a:gridCol w="1123995">
                  <a:extLst>
                    <a:ext uri="{9D8B030D-6E8A-4147-A177-3AD203B41FA5}">
                      <a16:colId xmlns="" xmlns:a16="http://schemas.microsoft.com/office/drawing/2014/main" val="20000"/>
                    </a:ext>
                  </a:extLst>
                </a:gridCol>
                <a:gridCol w="846307">
                  <a:extLst>
                    <a:ext uri="{9D8B030D-6E8A-4147-A177-3AD203B41FA5}">
                      <a16:colId xmlns="" xmlns:a16="http://schemas.microsoft.com/office/drawing/2014/main" val="20001"/>
                    </a:ext>
                  </a:extLst>
                </a:gridCol>
                <a:gridCol w="680936">
                  <a:extLst>
                    <a:ext uri="{9D8B030D-6E8A-4147-A177-3AD203B41FA5}">
                      <a16:colId xmlns="" xmlns:a16="http://schemas.microsoft.com/office/drawing/2014/main" val="20002"/>
                    </a:ext>
                  </a:extLst>
                </a:gridCol>
                <a:gridCol w="739302">
                  <a:extLst>
                    <a:ext uri="{9D8B030D-6E8A-4147-A177-3AD203B41FA5}">
                      <a16:colId xmlns="" xmlns:a16="http://schemas.microsoft.com/office/drawing/2014/main" val="20003"/>
                    </a:ext>
                  </a:extLst>
                </a:gridCol>
                <a:gridCol w="3754877">
                  <a:extLst>
                    <a:ext uri="{9D8B030D-6E8A-4147-A177-3AD203B41FA5}">
                      <a16:colId xmlns="" xmlns:a16="http://schemas.microsoft.com/office/drawing/2014/main" val="20004"/>
                    </a:ext>
                  </a:extLst>
                </a:gridCol>
                <a:gridCol w="739302">
                  <a:extLst>
                    <a:ext uri="{9D8B030D-6E8A-4147-A177-3AD203B41FA5}">
                      <a16:colId xmlns="" xmlns:a16="http://schemas.microsoft.com/office/drawing/2014/main" val="20005"/>
                    </a:ext>
                  </a:extLst>
                </a:gridCol>
                <a:gridCol w="972266">
                  <a:extLst>
                    <a:ext uri="{9D8B030D-6E8A-4147-A177-3AD203B41FA5}">
                      <a16:colId xmlns="" xmlns:a16="http://schemas.microsoft.com/office/drawing/2014/main" val="20006"/>
                    </a:ext>
                  </a:extLst>
                </a:gridCol>
              </a:tblGrid>
              <a:tr h="496195">
                <a:tc>
                  <a:txBody>
                    <a:bodyPr/>
                    <a:lstStyle/>
                    <a:p>
                      <a:pPr algn="ctr" fontAlgn="ctr"/>
                      <a:r>
                        <a:rPr lang="es-CO" sz="900" b="1" i="0" u="none" strike="noStrike" dirty="0">
                          <a:solidFill>
                            <a:srgbClr val="FFFFFF"/>
                          </a:solidFill>
                          <a:effectLst/>
                          <a:latin typeface="+mn-lt"/>
                        </a:rPr>
                        <a:t>Estrategia</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fontAlgn="ctr"/>
                      <a:r>
                        <a:rPr lang="es-CO" sz="900" b="1" i="0" u="none" strike="noStrike" dirty="0">
                          <a:solidFill>
                            <a:srgbClr val="FFFFFF"/>
                          </a:solidFill>
                          <a:effectLst/>
                          <a:latin typeface="+mn-lt"/>
                        </a:rPr>
                        <a:t>Responsable(s)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extLst>
                  <a:ext uri="{0D108BD9-81ED-4DB2-BD59-A6C34878D82A}">
                    <a16:rowId xmlns="" xmlns:a16="http://schemas.microsoft.com/office/drawing/2014/main" val="10000"/>
                  </a:ext>
                </a:extLst>
              </a:tr>
              <a:tr h="2148000">
                <a:tc>
                  <a:txBody>
                    <a:bodyPr/>
                    <a:lstStyle/>
                    <a:p>
                      <a:pPr algn="ctr" fontAlgn="ctr"/>
                      <a:r>
                        <a:rPr lang="es-CO" sz="900" b="0" i="0" u="none" strike="noStrike" dirty="0">
                          <a:solidFill>
                            <a:srgbClr val="000000"/>
                          </a:solidFill>
                          <a:effectLst/>
                          <a:latin typeface="+mn-lt"/>
                        </a:rPr>
                        <a:t>Fortalecimiento de la Arquitectura de Información del DANE, para garantizar la disponibilidad de la información generada por la entidad</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Porcentaje de avance en la ejecución de proyectos TICs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25%</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Aplicativo en DMC del formulario de Convivencia y Seguridad Ciudadana para prueba piloto</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Puesta en producción del aplicativo de captura de la ELCO</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Cargues periódicos Bodega de Datos</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Soporte y mantenimiento aplicativos misionales</a:t>
                      </a:r>
                    </a:p>
                    <a:p>
                      <a:pPr marL="171450" indent="-171450" algn="just" fontAlgn="t">
                        <a:buFont typeface="Arial" panose="020B0604020202020204" pitchFamily="34" charset="0"/>
                        <a:buChar char="•"/>
                      </a:pPr>
                      <a:r>
                        <a:rPr lang="es-CO" sz="900" b="0" i="0" u="none" strike="noStrike" dirty="0" smtClean="0">
                          <a:solidFill>
                            <a:srgbClr val="000000"/>
                          </a:solidFill>
                          <a:effectLst/>
                          <a:latin typeface="+mn-lt"/>
                        </a:rPr>
                        <a:t>Pruebas al módulo de análisis de Licores</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25%</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de Sistemas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791870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298046251"/>
              </p:ext>
            </p:extLst>
          </p:nvPr>
        </p:nvGraphicFramePr>
        <p:xfrm>
          <a:off x="107504" y="1491630"/>
          <a:ext cx="8784978" cy="2671811"/>
        </p:xfrm>
        <a:graphic>
          <a:graphicData uri="http://schemas.openxmlformats.org/drawingml/2006/table">
            <a:tbl>
              <a:tblPr/>
              <a:tblGrid>
                <a:gridCol w="792088">
                  <a:extLst>
                    <a:ext uri="{9D8B030D-6E8A-4147-A177-3AD203B41FA5}">
                      <a16:colId xmlns="" xmlns:a16="http://schemas.microsoft.com/office/drawing/2014/main" val="20000"/>
                    </a:ext>
                  </a:extLst>
                </a:gridCol>
                <a:gridCol w="1240493">
                  <a:extLst>
                    <a:ext uri="{9D8B030D-6E8A-4147-A177-3AD203B41FA5}">
                      <a16:colId xmlns="" xmlns:a16="http://schemas.microsoft.com/office/drawing/2014/main" val="20001"/>
                    </a:ext>
                  </a:extLst>
                </a:gridCol>
                <a:gridCol w="729575">
                  <a:extLst>
                    <a:ext uri="{9D8B030D-6E8A-4147-A177-3AD203B41FA5}">
                      <a16:colId xmlns="" xmlns:a16="http://schemas.microsoft.com/office/drawing/2014/main" val="20002"/>
                    </a:ext>
                  </a:extLst>
                </a:gridCol>
                <a:gridCol w="661480">
                  <a:extLst>
                    <a:ext uri="{9D8B030D-6E8A-4147-A177-3AD203B41FA5}">
                      <a16:colId xmlns="" xmlns:a16="http://schemas.microsoft.com/office/drawing/2014/main" val="20003"/>
                    </a:ext>
                  </a:extLst>
                </a:gridCol>
                <a:gridCol w="3871609">
                  <a:extLst>
                    <a:ext uri="{9D8B030D-6E8A-4147-A177-3AD203B41FA5}">
                      <a16:colId xmlns="" xmlns:a16="http://schemas.microsoft.com/office/drawing/2014/main" val="20004"/>
                    </a:ext>
                  </a:extLst>
                </a:gridCol>
                <a:gridCol w="564204">
                  <a:extLst>
                    <a:ext uri="{9D8B030D-6E8A-4147-A177-3AD203B41FA5}">
                      <a16:colId xmlns="" xmlns:a16="http://schemas.microsoft.com/office/drawing/2014/main" val="20005"/>
                    </a:ext>
                  </a:extLst>
                </a:gridCol>
                <a:gridCol w="925529">
                  <a:extLst>
                    <a:ext uri="{9D8B030D-6E8A-4147-A177-3AD203B41FA5}">
                      <a16:colId xmlns="" xmlns:a16="http://schemas.microsoft.com/office/drawing/2014/main" val="20006"/>
                    </a:ext>
                  </a:extLst>
                </a:gridCol>
              </a:tblGrid>
              <a:tr h="608354">
                <a:tc>
                  <a:txBody>
                    <a:bodyPr/>
                    <a:lstStyle/>
                    <a:p>
                      <a:pPr algn="ctr" fontAlgn="ctr"/>
                      <a:r>
                        <a:rPr lang="es-CO" sz="900" b="1" i="0" u="none" strike="noStrike" dirty="0">
                          <a:solidFill>
                            <a:srgbClr val="FFFFFF"/>
                          </a:solidFill>
                          <a:effectLst/>
                          <a:latin typeface="+mn-lt"/>
                        </a:rPr>
                        <a:t>Estrategia</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es-CO" sz="900" b="1" i="0" u="none" strike="noStrike" dirty="0">
                          <a:solidFill>
                            <a:srgbClr val="FFFFFF"/>
                          </a:solidFill>
                          <a:effectLst/>
                          <a:latin typeface="+mn-lt"/>
                        </a:rPr>
                        <a:t>Avance Cualitativo </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fontAlgn="ctr"/>
                      <a:r>
                        <a:rPr lang="es-CO" sz="900" b="1" i="0" u="none" strike="noStrike" dirty="0">
                          <a:solidFill>
                            <a:srgbClr val="FFFFFF"/>
                          </a:solidFill>
                          <a:effectLst/>
                          <a:latin typeface="+mn-lt"/>
                        </a:rPr>
                        <a:t>Responsable(s)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extLst>
                  <a:ext uri="{0D108BD9-81ED-4DB2-BD59-A6C34878D82A}">
                    <a16:rowId xmlns="" xmlns:a16="http://schemas.microsoft.com/office/drawing/2014/main" val="10000"/>
                  </a:ext>
                </a:extLst>
              </a:tr>
              <a:tr h="2034271">
                <a:tc>
                  <a:txBody>
                    <a:bodyPr/>
                    <a:lstStyle/>
                    <a:p>
                      <a:pPr algn="ctr" fontAlgn="ctr"/>
                      <a:r>
                        <a:rPr lang="es-CO" sz="900" b="0" i="0" u="none" strike="noStrike" dirty="0" smtClean="0">
                          <a:solidFill>
                            <a:srgbClr val="000000"/>
                          </a:solidFill>
                          <a:effectLst/>
                          <a:latin typeface="+mn-lt"/>
                        </a:rPr>
                        <a:t>Nuevo año base de las Cuentas Nacionales</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Medir el avance del cambio de base en las Cuentas Nacionales</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a:t>
                      </a:r>
                      <a:endParaRPr lang="es-CO" sz="9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s-CO" sz="900" b="0" i="0" u="none" strike="noStrike" dirty="0" smtClean="0">
                          <a:solidFill>
                            <a:srgbClr val="000000"/>
                          </a:solidFill>
                          <a:effectLst/>
                          <a:latin typeface="+mn-lt"/>
                        </a:rPr>
                        <a:t>Registro Único Tributario (RUT). Se continuó con la revisión y depuración del ejercicio piloto por el estado en que se encuentran algunas entidades (activas,  liquidadas, escindidas, reestructuración,  fusionadas  y canceladas), los cambios en la razón social y  actividades económicas. </a:t>
                      </a:r>
                    </a:p>
                    <a:p>
                      <a:pPr algn="just" fontAlgn="t"/>
                      <a:r>
                        <a:rPr lang="es-CO" sz="900" b="0" i="0" u="none" strike="noStrike" dirty="0" smtClean="0">
                          <a:solidFill>
                            <a:srgbClr val="000000"/>
                          </a:solidFill>
                          <a:effectLst/>
                          <a:latin typeface="+mn-lt"/>
                        </a:rPr>
                        <a:t>2. Formatos Exógenos: Se realizó una reunión con la Dirección del DANE, DIRPEN, DSCN y la oficina jurídica para revisar la naturaleza de  la reserva tributaria que presenta  la información  de la DIAN,  paralelamente el DIRPEN consolidó los requerimientos de información del DANE a la DIAN. Adicionalmente se buscó en alianza con el Ministerio de Hacienda hacer una sola solicitud de información a la Dian y buscar el camino para realizar un convenio tripartito. </a:t>
                      </a:r>
                    </a:p>
                    <a:p>
                      <a:pPr algn="just" fontAlgn="t"/>
                      <a:r>
                        <a:rPr lang="es-CO" sz="900" b="0" i="0" u="none" strike="noStrike" dirty="0" smtClean="0">
                          <a:solidFill>
                            <a:srgbClr val="000000"/>
                          </a:solidFill>
                          <a:effectLst/>
                          <a:latin typeface="+mn-lt"/>
                        </a:rPr>
                        <a:t>Con estas actividades se culmina la gestión correspondiente al aprovechamiento de  los dos (2) registros administrativos (RUT y Formatos exógenos) por parte de la Dirección de Síntesis y Cuentas Nacionales, para la vigencia 2018.</a:t>
                      </a:r>
                      <a:endParaRPr lang="es-CO" sz="900" b="0" i="0" u="none" strike="noStrike" dirty="0">
                        <a:solidFill>
                          <a:srgbClr val="000000"/>
                        </a:solidFill>
                        <a:effectLst/>
                        <a:latin typeface="+mn-lt"/>
                      </a:endParaRPr>
                    </a:p>
                  </a:txBody>
                  <a:tcPr marL="6057" marR="6057" marT="60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Dirección de Síntesis  y Cuentas Nacionales </a:t>
                      </a:r>
                    </a:p>
                    <a:p>
                      <a:pPr algn="ctr" fontAlgn="ctr"/>
                      <a:r>
                        <a:rPr lang="es-CO" sz="900" b="0" i="0" u="none" strike="noStrike" dirty="0" smtClean="0">
                          <a:solidFill>
                            <a:srgbClr val="000000"/>
                          </a:solidFill>
                          <a:effectLst/>
                          <a:latin typeface="+mn-lt"/>
                        </a:rPr>
                        <a:t>DSCN</a:t>
                      </a:r>
                      <a:br>
                        <a:rPr lang="es-CO" sz="900" b="0" i="0" u="none" strike="noStrike" dirty="0" smtClean="0">
                          <a:solidFill>
                            <a:srgbClr val="000000"/>
                          </a:solidFill>
                          <a:effectLst/>
                          <a:latin typeface="+mn-lt"/>
                        </a:rPr>
                      </a:b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cxnSp>
        <p:nvCxnSpPr>
          <p:cNvPr id="3" name="2 Conector recto"/>
          <p:cNvCxnSpPr/>
          <p:nvPr/>
        </p:nvCxnSpPr>
        <p:spPr>
          <a:xfrm>
            <a:off x="179512" y="1347614"/>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4" name="object 911"/>
          <p:cNvSpPr txBox="1"/>
          <p:nvPr/>
        </p:nvSpPr>
        <p:spPr>
          <a:xfrm>
            <a:off x="179512" y="967832"/>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a:t>
            </a:r>
            <a:r>
              <a:rPr lang="es-CO" altLang="es-CO" sz="2000" b="1" spc="95" dirty="0">
                <a:solidFill>
                  <a:srgbClr val="B6004B"/>
                </a:solidFill>
                <a:latin typeface="+mj-lt"/>
                <a:ea typeface="Arial" charset="0"/>
                <a:cs typeface="Arial" charset="0"/>
              </a:rPr>
              <a:t>Evaluación de </a:t>
            </a:r>
            <a:r>
              <a:rPr lang="es-CO" altLang="es-CO" sz="2000" b="1" spc="95" dirty="0" smtClean="0">
                <a:solidFill>
                  <a:srgbClr val="B6004B"/>
                </a:solidFill>
                <a:latin typeface="+mj-lt"/>
                <a:ea typeface="Arial" charset="0"/>
                <a:cs typeface="Arial" charset="0"/>
              </a:rPr>
              <a:t>Resultados - DA</a:t>
            </a:r>
            <a:r>
              <a:rPr lang="es-CO" altLang="es-CO" sz="2000" b="1" spc="95" dirty="0" smtClean="0">
                <a:solidFill>
                  <a:srgbClr val="B6004B"/>
                </a:solidFill>
                <a:latin typeface="Arial" charset="0"/>
                <a:ea typeface="Arial" charset="0"/>
                <a:cs typeface="Arial" charset="0"/>
              </a:rPr>
              <a:t>NE</a:t>
            </a:r>
            <a:endParaRPr lang="da-DK" sz="2000" b="1" spc="95" dirty="0">
              <a:solidFill>
                <a:srgbClr val="B6004B"/>
              </a:solidFill>
              <a:latin typeface="Arial" charset="0"/>
              <a:ea typeface="Arial" charset="0"/>
              <a:cs typeface="Arial" charset="0"/>
            </a:endParaRPr>
          </a:p>
        </p:txBody>
      </p:sp>
    </p:spTree>
    <p:extLst>
      <p:ext uri="{BB962C8B-B14F-4D97-AF65-F5344CB8AC3E}">
        <p14:creationId xmlns:p14="http://schemas.microsoft.com/office/powerpoint/2010/main" val="29762932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911"/>
          <p:cNvSpPr txBox="1"/>
          <p:nvPr/>
        </p:nvSpPr>
        <p:spPr>
          <a:xfrm>
            <a:off x="179512" y="794487"/>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a:t>
            </a:r>
            <a:r>
              <a:rPr lang="es-CO" altLang="es-CO" sz="2000" b="1" spc="95" dirty="0">
                <a:solidFill>
                  <a:srgbClr val="B6004B"/>
                </a:solidFill>
                <a:latin typeface="+mj-lt"/>
                <a:ea typeface="Arial" charset="0"/>
                <a:cs typeface="Arial" charset="0"/>
              </a:rPr>
              <a:t>Gestión del Conocimiento y la </a:t>
            </a:r>
            <a:r>
              <a:rPr lang="es-CO" altLang="es-CO" sz="2000" b="1" spc="95" dirty="0" smtClean="0">
                <a:solidFill>
                  <a:srgbClr val="B6004B"/>
                </a:solidFill>
                <a:latin typeface="+mj-lt"/>
                <a:ea typeface="Arial" charset="0"/>
                <a:cs typeface="Arial" charset="0"/>
              </a:rPr>
              <a:t>Innovación - DANE</a:t>
            </a:r>
            <a:endParaRPr lang="da-DK" sz="2000" b="1" spc="95" dirty="0">
              <a:solidFill>
                <a:srgbClr val="B6004B"/>
              </a:solidFill>
              <a:latin typeface="+mj-lt"/>
              <a:ea typeface="Arial" charset="0"/>
              <a:cs typeface="Arial" charset="0"/>
            </a:endParaRPr>
          </a:p>
        </p:txBody>
      </p:sp>
      <p:cxnSp>
        <p:nvCxnSpPr>
          <p:cNvPr id="4" name="3 Conector recto"/>
          <p:cNvCxnSpPr/>
          <p:nvPr/>
        </p:nvCxnSpPr>
        <p:spPr>
          <a:xfrm>
            <a:off x="179512" y="1256150"/>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graphicFrame>
        <p:nvGraphicFramePr>
          <p:cNvPr id="5" name="6 Tabla"/>
          <p:cNvGraphicFramePr>
            <a:graphicFrameLocks noGrp="1"/>
          </p:cNvGraphicFramePr>
          <p:nvPr>
            <p:extLst>
              <p:ext uri="{D42A27DB-BD31-4B8C-83A1-F6EECF244321}">
                <p14:modId xmlns:p14="http://schemas.microsoft.com/office/powerpoint/2010/main" val="294558296"/>
              </p:ext>
            </p:extLst>
          </p:nvPr>
        </p:nvGraphicFramePr>
        <p:xfrm>
          <a:off x="179512" y="1300422"/>
          <a:ext cx="8784978" cy="3506297"/>
        </p:xfrm>
        <a:graphic>
          <a:graphicData uri="http://schemas.openxmlformats.org/drawingml/2006/table">
            <a:tbl>
              <a:tblPr/>
              <a:tblGrid>
                <a:gridCol w="741240">
                  <a:extLst>
                    <a:ext uri="{9D8B030D-6E8A-4147-A177-3AD203B41FA5}">
                      <a16:colId xmlns="" xmlns:a16="http://schemas.microsoft.com/office/drawing/2014/main" val="20000"/>
                    </a:ext>
                  </a:extLst>
                </a:gridCol>
                <a:gridCol w="1202976">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720080">
                  <a:extLst>
                    <a:ext uri="{9D8B030D-6E8A-4147-A177-3AD203B41FA5}">
                      <a16:colId xmlns="" xmlns:a16="http://schemas.microsoft.com/office/drawing/2014/main" val="20003"/>
                    </a:ext>
                  </a:extLst>
                </a:gridCol>
                <a:gridCol w="3988690">
                  <a:extLst>
                    <a:ext uri="{9D8B030D-6E8A-4147-A177-3AD203B41FA5}">
                      <a16:colId xmlns="" xmlns:a16="http://schemas.microsoft.com/office/drawing/2014/main" val="20004"/>
                    </a:ext>
                  </a:extLst>
                </a:gridCol>
                <a:gridCol w="593387">
                  <a:extLst>
                    <a:ext uri="{9D8B030D-6E8A-4147-A177-3AD203B41FA5}">
                      <a16:colId xmlns="" xmlns:a16="http://schemas.microsoft.com/office/drawing/2014/main" val="20005"/>
                    </a:ext>
                  </a:extLst>
                </a:gridCol>
                <a:gridCol w="890533">
                  <a:extLst>
                    <a:ext uri="{9D8B030D-6E8A-4147-A177-3AD203B41FA5}">
                      <a16:colId xmlns="" xmlns:a16="http://schemas.microsoft.com/office/drawing/2014/main" val="20006"/>
                    </a:ext>
                  </a:extLst>
                </a:gridCol>
              </a:tblGrid>
              <a:tr h="504056">
                <a:tc>
                  <a:txBody>
                    <a:bodyPr/>
                    <a:lstStyle/>
                    <a:p>
                      <a:pPr algn="ctr" fontAlgn="ctr"/>
                      <a:r>
                        <a:rPr lang="es-CO" sz="900" b="1" i="0" u="none" strike="noStrike" dirty="0">
                          <a:solidFill>
                            <a:srgbClr val="FFFFFF"/>
                          </a:solidFill>
                          <a:effectLst/>
                          <a:latin typeface="+mn-lt"/>
                        </a:rPr>
                        <a:t>Estrategia</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Responsable(s)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0"/>
                  </a:ext>
                </a:extLst>
              </a:tr>
              <a:tr h="1789272">
                <a:tc>
                  <a:txBody>
                    <a:bodyPr/>
                    <a:lstStyle/>
                    <a:p>
                      <a:pPr algn="ctr" fontAlgn="ctr"/>
                      <a:r>
                        <a:rPr lang="es-CO" sz="900" b="0" i="0" u="none" strike="noStrike" dirty="0">
                          <a:solidFill>
                            <a:srgbClr val="000000"/>
                          </a:solidFill>
                          <a:effectLst/>
                          <a:latin typeface="+mn-lt"/>
                        </a:rPr>
                        <a:t>Estadísticas nuevas o complementadas por el aprovechamiento de registros administrativos.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Sumatoria de operaciones Estadísticas nuevas o </a:t>
                      </a:r>
                      <a:r>
                        <a:rPr lang="es-CO" sz="900" b="0" i="0" u="none" strike="noStrike" dirty="0" smtClean="0">
                          <a:solidFill>
                            <a:srgbClr val="000000"/>
                          </a:solidFill>
                          <a:effectLst/>
                          <a:latin typeface="+mn-lt"/>
                        </a:rPr>
                        <a:t>complementadas  </a:t>
                      </a:r>
                      <a:r>
                        <a:rPr lang="es-CO" sz="900" b="0" i="0" u="none" strike="noStrike" dirty="0">
                          <a:solidFill>
                            <a:srgbClr val="000000"/>
                          </a:solidFill>
                          <a:effectLst/>
                          <a:latin typeface="+mn-lt"/>
                        </a:rPr>
                        <a:t>con el uso de registros administrativos para fines estadísticos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chemeClr val="tx1"/>
                          </a:solidFill>
                          <a:effectLst/>
                          <a:latin typeface="+mn-lt"/>
                        </a:rPr>
                        <a:t>4</a:t>
                      </a:r>
                      <a:endParaRPr lang="es-CO" sz="900" b="0" i="0" u="none" strike="noStrike" dirty="0">
                        <a:solidFill>
                          <a:schemeClr val="tx1"/>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O" sz="900" b="0" i="0" u="none" strike="noStrike" dirty="0" smtClean="0">
                          <a:solidFill>
                            <a:schemeClr val="tx1"/>
                          </a:solidFill>
                          <a:effectLst/>
                          <a:latin typeface="+mn-lt"/>
                        </a:rPr>
                        <a:t>133%</a:t>
                      </a:r>
                      <a:endParaRPr lang="es-CO" sz="900" b="0" i="0" u="none" strike="noStrike" dirty="0">
                        <a:solidFill>
                          <a:schemeClr val="tx1"/>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s-CO" sz="820" b="1" i="0" u="none" strike="noStrike" kern="1200" dirty="0" smtClean="0">
                          <a:solidFill>
                            <a:srgbClr val="000000"/>
                          </a:solidFill>
                          <a:effectLst/>
                          <a:latin typeface="+mn-lt"/>
                          <a:ea typeface="+mn-ea"/>
                          <a:cs typeface="+mn-cs"/>
                        </a:rPr>
                        <a:t>DCD:</a:t>
                      </a:r>
                    </a:p>
                    <a:p>
                      <a:pPr algn="l" fontAlgn="t"/>
                      <a:r>
                        <a:rPr lang="es-CO" sz="820" b="0" i="0" u="none" strike="noStrike" kern="1200" dirty="0" smtClean="0">
                          <a:solidFill>
                            <a:srgbClr val="000000"/>
                          </a:solidFill>
                          <a:effectLst/>
                          <a:latin typeface="+mn-lt"/>
                          <a:ea typeface="+mn-ea"/>
                          <a:cs typeface="+mn-cs"/>
                        </a:rPr>
                        <a:t>1. Registro del SISBEN: Integración y procesamiento de bases, como insumo al seguimiento de los componentes del cambio demográfico.</a:t>
                      </a:r>
                    </a:p>
                    <a:p>
                      <a:pPr algn="l" fontAlgn="t"/>
                      <a:r>
                        <a:rPr lang="es-CO" sz="820" b="0" i="0" u="none" strike="noStrike" kern="1200" dirty="0" smtClean="0">
                          <a:solidFill>
                            <a:srgbClr val="000000"/>
                          </a:solidFill>
                          <a:effectLst/>
                          <a:latin typeface="+mn-lt"/>
                          <a:ea typeface="+mn-ea"/>
                          <a:cs typeface="+mn-cs"/>
                        </a:rPr>
                        <a:t>2. Registro del SIMAT. Integración y procesamiento de bases, como insumo al seguimiento de los componentes del cambio demográfico.</a:t>
                      </a:r>
                    </a:p>
                    <a:p>
                      <a:pPr algn="l" fontAlgn="t"/>
                      <a:r>
                        <a:rPr lang="es-CO" sz="820" b="0" i="0" u="none" strike="noStrike" kern="1200" dirty="0" smtClean="0">
                          <a:solidFill>
                            <a:srgbClr val="000000"/>
                          </a:solidFill>
                          <a:effectLst/>
                          <a:latin typeface="+mn-lt"/>
                          <a:ea typeface="+mn-ea"/>
                          <a:cs typeface="+mn-cs"/>
                        </a:rPr>
                        <a:t>3. Registro de Migración Colombia: Revisión, formulación, ejecución y validación lineamientos para migración internacional.</a:t>
                      </a:r>
                    </a:p>
                    <a:p>
                      <a:pPr algn="l" fontAlgn="t"/>
                      <a:r>
                        <a:rPr lang="es-CO" sz="820" b="0" i="0" u="none" strike="noStrike" kern="1200" dirty="0" smtClean="0">
                          <a:solidFill>
                            <a:srgbClr val="000000"/>
                          </a:solidFill>
                          <a:effectLst/>
                          <a:latin typeface="+mn-lt"/>
                          <a:ea typeface="+mn-ea"/>
                          <a:cs typeface="+mn-cs"/>
                        </a:rPr>
                        <a:t>4. Registro de defunciones y Nacimientos de Estadísticas Vitales: Integración y procesamiento de bases, como insumo al seguimiento de los componentes del cambio demográfico.</a:t>
                      </a:r>
                    </a:p>
                    <a:p>
                      <a:pPr algn="l" fontAlgn="t"/>
                      <a:endParaRPr lang="es-CO" sz="820" b="0" i="0" u="none" strike="noStrike" dirty="0" smtClean="0">
                        <a:solidFill>
                          <a:srgbClr val="000000"/>
                        </a:solidFill>
                        <a:effectLst/>
                        <a:latin typeface="+mn-lt"/>
                      </a:endParaRPr>
                    </a:p>
                    <a:p>
                      <a:pPr algn="l" fontAlgn="t"/>
                      <a:r>
                        <a:rPr lang="es-CO" sz="820" b="1" i="0" u="none" strike="noStrike" dirty="0" smtClean="0">
                          <a:solidFill>
                            <a:srgbClr val="000000"/>
                          </a:solidFill>
                          <a:effectLst/>
                          <a:latin typeface="+mn-lt"/>
                        </a:rPr>
                        <a:t>DIMPE: </a:t>
                      </a:r>
                    </a:p>
                    <a:p>
                      <a:pPr algn="l" fontAlgn="t"/>
                      <a:endParaRPr lang="es-CO" sz="820" b="1" i="0" u="none" strike="noStrike" dirty="0" smtClean="0">
                        <a:solidFill>
                          <a:srgbClr val="000000"/>
                        </a:solidFill>
                        <a:effectLst/>
                        <a:latin typeface="+mn-lt"/>
                      </a:endParaRPr>
                    </a:p>
                    <a:p>
                      <a:pPr algn="l" fontAlgn="t"/>
                      <a:r>
                        <a:rPr lang="es-CO" sz="820" b="0" i="0" u="none" strike="noStrike" dirty="0" smtClean="0">
                          <a:solidFill>
                            <a:srgbClr val="000000"/>
                          </a:solidFill>
                          <a:effectLst/>
                          <a:latin typeface="+mn-lt"/>
                        </a:rPr>
                        <a:t>1. Registro de parafiscales  (Cuota del Fomento Cerealista). </a:t>
                      </a:r>
                    </a:p>
                    <a:p>
                      <a:pPr algn="l" fontAlgn="t"/>
                      <a:r>
                        <a:rPr lang="es-CO" sz="820" b="0" i="0" u="none" strike="noStrike" dirty="0" smtClean="0">
                          <a:solidFill>
                            <a:srgbClr val="000000"/>
                          </a:solidFill>
                          <a:effectLst/>
                          <a:latin typeface="+mn-lt"/>
                        </a:rPr>
                        <a:t>Se realizó el aprovechamiento del registro administrativo, dando cumplimiento con la meta del indicador. </a:t>
                      </a:r>
                    </a:p>
                    <a:p>
                      <a:pPr algn="l" fontAlgn="t"/>
                      <a:r>
                        <a:rPr lang="es-CO" sz="820" b="0" i="0" u="none" strike="noStrike" dirty="0" smtClean="0">
                          <a:solidFill>
                            <a:srgbClr val="000000"/>
                          </a:solidFill>
                          <a:effectLst/>
                          <a:latin typeface="+mn-lt"/>
                        </a:rPr>
                        <a:t>2. PPA.   Base de datos, nómina de empleados públicos, a cargo del Ministerio de Hacienda. </a:t>
                      </a:r>
                    </a:p>
                    <a:p>
                      <a:pPr algn="l" fontAlgn="t"/>
                      <a:r>
                        <a:rPr lang="es-CO" sz="820" b="0" i="0" u="none" strike="noStrike" dirty="0" smtClean="0">
                          <a:solidFill>
                            <a:srgbClr val="000000"/>
                          </a:solidFill>
                          <a:effectLst/>
                          <a:latin typeface="+mn-lt"/>
                        </a:rPr>
                        <a:t>Se cuenta con los resultados para el envío a OECD. Avance al 100%</a:t>
                      </a:r>
                    </a:p>
                    <a:p>
                      <a:pPr algn="l" fontAlgn="t"/>
                      <a:r>
                        <a:rPr lang="es-CO" sz="820" b="0" i="0" u="none" strike="noStrike" dirty="0" smtClean="0">
                          <a:solidFill>
                            <a:srgbClr val="000000"/>
                          </a:solidFill>
                          <a:effectLst/>
                          <a:latin typeface="+mn-lt"/>
                        </a:rPr>
                        <a:t>3. Censo Pecuarios (Instituto Colombiano Agropecuario –ICA) .</a:t>
                      </a:r>
                    </a:p>
                    <a:p>
                      <a:pPr algn="l" fontAlgn="t"/>
                      <a:r>
                        <a:rPr lang="es-CO" sz="820" b="0" i="0" u="none" strike="noStrike" dirty="0" smtClean="0">
                          <a:solidFill>
                            <a:srgbClr val="000000"/>
                          </a:solidFill>
                          <a:effectLst/>
                          <a:latin typeface="+mn-lt"/>
                        </a:rPr>
                        <a:t>Se realizó el aprovechamiento del registro administrativo, dando cumplimiento con la meta del indicador. </a:t>
                      </a:r>
                    </a:p>
                    <a:p>
                      <a:pPr algn="l" fontAlgn="t"/>
                      <a:r>
                        <a:rPr lang="es-CO" sz="820" b="0" i="0" u="none" strike="noStrike" dirty="0" smtClean="0">
                          <a:solidFill>
                            <a:srgbClr val="000000"/>
                          </a:solidFill>
                          <a:effectLst/>
                          <a:latin typeface="+mn-lt"/>
                        </a:rPr>
                        <a:t>4. Superintendencia de Notariado y Registro. -IPVN.</a:t>
                      </a:r>
                      <a:r>
                        <a:rPr lang="es-CO" sz="800" b="0" i="0" u="none" strike="noStrike" dirty="0">
                          <a:solidFill>
                            <a:srgbClr val="000000"/>
                          </a:solidFill>
                          <a:effectLst/>
                          <a:latin typeface="+mn-lt"/>
                        </a:rPr>
                        <a:t/>
                      </a:r>
                      <a:br>
                        <a:rPr lang="es-CO" sz="800" b="0" i="0" u="none" strike="noStrike" dirty="0">
                          <a:solidFill>
                            <a:srgbClr val="000000"/>
                          </a:solidFill>
                          <a:effectLst/>
                          <a:latin typeface="+mn-lt"/>
                        </a:rPr>
                      </a:br>
                      <a:endParaRPr lang="es-CO" sz="800" b="0" i="0" u="none" strike="noStrike" dirty="0">
                        <a:solidFill>
                          <a:srgbClr val="000000"/>
                        </a:solidFill>
                        <a:effectLst/>
                        <a:latin typeface="+mn-lt"/>
                      </a:endParaRPr>
                    </a:p>
                  </a:txBody>
                  <a:tcPr marL="6057" marR="6057" marT="60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3</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50" b="0" i="0" u="none" strike="noStrike" dirty="0">
                          <a:solidFill>
                            <a:srgbClr val="000000"/>
                          </a:solidFill>
                          <a:effectLst/>
                          <a:latin typeface="+mn-lt"/>
                        </a:rPr>
                        <a:t>Dirección de Regulación, Planeación, Estandarización y Normalización DIRPEN</a:t>
                      </a:r>
                      <a:br>
                        <a:rPr lang="es-CO" sz="850" b="0" i="0" u="none" strike="noStrike" dirty="0">
                          <a:solidFill>
                            <a:srgbClr val="000000"/>
                          </a:solidFill>
                          <a:effectLst/>
                          <a:latin typeface="+mn-lt"/>
                        </a:rPr>
                      </a:br>
                      <a:r>
                        <a:rPr lang="es-CO" sz="850" b="0" i="0" u="none" strike="noStrike" dirty="0">
                          <a:solidFill>
                            <a:srgbClr val="000000"/>
                          </a:solidFill>
                          <a:effectLst/>
                          <a:latin typeface="+mn-lt"/>
                        </a:rPr>
                        <a:t/>
                      </a:r>
                      <a:br>
                        <a:rPr lang="es-CO" sz="850" b="0" i="0" u="none" strike="noStrike" dirty="0">
                          <a:solidFill>
                            <a:srgbClr val="000000"/>
                          </a:solidFill>
                          <a:effectLst/>
                          <a:latin typeface="+mn-lt"/>
                        </a:rPr>
                      </a:br>
                      <a:r>
                        <a:rPr lang="es-CO" sz="850" b="0" i="0" u="none" strike="noStrike" dirty="0">
                          <a:solidFill>
                            <a:srgbClr val="000000"/>
                          </a:solidFill>
                          <a:effectLst/>
                          <a:latin typeface="+mn-lt"/>
                        </a:rPr>
                        <a:t>Dirección de Censos y Demografía DCD</a:t>
                      </a:r>
                      <a:br>
                        <a:rPr lang="es-CO" sz="850" b="0" i="0" u="none" strike="noStrike" dirty="0">
                          <a:solidFill>
                            <a:srgbClr val="000000"/>
                          </a:solidFill>
                          <a:effectLst/>
                          <a:latin typeface="+mn-lt"/>
                        </a:rPr>
                      </a:br>
                      <a:r>
                        <a:rPr lang="es-CO" sz="850" b="0" i="0" u="none" strike="noStrike" dirty="0">
                          <a:solidFill>
                            <a:srgbClr val="000000"/>
                          </a:solidFill>
                          <a:effectLst/>
                          <a:latin typeface="+mn-lt"/>
                        </a:rPr>
                        <a:t/>
                      </a:r>
                      <a:br>
                        <a:rPr lang="es-CO" sz="850" b="0" i="0" u="none" strike="noStrike" dirty="0">
                          <a:solidFill>
                            <a:srgbClr val="000000"/>
                          </a:solidFill>
                          <a:effectLst/>
                          <a:latin typeface="+mn-lt"/>
                        </a:rPr>
                      </a:br>
                      <a:r>
                        <a:rPr lang="es-CO" sz="850" b="0" i="0" u="none" strike="noStrike" dirty="0">
                          <a:solidFill>
                            <a:srgbClr val="000000"/>
                          </a:solidFill>
                          <a:effectLst/>
                          <a:latin typeface="+mn-lt"/>
                        </a:rPr>
                        <a:t>Dirección de Metodología y Producción Estadística DIMPE</a:t>
                      </a:r>
                      <a:br>
                        <a:rPr lang="es-CO" sz="850" b="0" i="0" u="none" strike="noStrike" dirty="0">
                          <a:solidFill>
                            <a:srgbClr val="000000"/>
                          </a:solidFill>
                          <a:effectLst/>
                          <a:latin typeface="+mn-lt"/>
                        </a:rPr>
                      </a:br>
                      <a:endParaRPr lang="es-CO" sz="85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859867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911"/>
          <p:cNvSpPr txBox="1"/>
          <p:nvPr/>
        </p:nvSpPr>
        <p:spPr>
          <a:xfrm>
            <a:off x="179512" y="457525"/>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a:t>
            </a:r>
            <a:r>
              <a:rPr lang="es-CO" altLang="es-CO" sz="2000" b="1" spc="95" dirty="0">
                <a:solidFill>
                  <a:srgbClr val="B6004B"/>
                </a:solidFill>
                <a:latin typeface="+mj-lt"/>
                <a:ea typeface="Arial" charset="0"/>
                <a:cs typeface="Arial" charset="0"/>
              </a:rPr>
              <a:t>Gestión del Conocimiento y la Innovación - DANE</a:t>
            </a:r>
            <a:endParaRPr lang="da-DK" sz="2000" b="1" spc="95" dirty="0">
              <a:solidFill>
                <a:srgbClr val="B6004B"/>
              </a:solidFill>
              <a:latin typeface="+mj-lt"/>
              <a:ea typeface="Arial" charset="0"/>
              <a:cs typeface="Arial" charset="0"/>
            </a:endParaRPr>
          </a:p>
        </p:txBody>
      </p:sp>
      <p:cxnSp>
        <p:nvCxnSpPr>
          <p:cNvPr id="4" name="4 Conector recto"/>
          <p:cNvCxnSpPr/>
          <p:nvPr/>
        </p:nvCxnSpPr>
        <p:spPr>
          <a:xfrm>
            <a:off x="179512" y="914254"/>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graphicFrame>
        <p:nvGraphicFramePr>
          <p:cNvPr id="5" name="5 Tabla"/>
          <p:cNvGraphicFramePr>
            <a:graphicFrameLocks noGrp="1"/>
          </p:cNvGraphicFramePr>
          <p:nvPr>
            <p:extLst>
              <p:ext uri="{D42A27DB-BD31-4B8C-83A1-F6EECF244321}">
                <p14:modId xmlns:p14="http://schemas.microsoft.com/office/powerpoint/2010/main" val="129284906"/>
              </p:ext>
            </p:extLst>
          </p:nvPr>
        </p:nvGraphicFramePr>
        <p:xfrm>
          <a:off x="179512" y="1053479"/>
          <a:ext cx="8856984" cy="3262441"/>
        </p:xfrm>
        <a:graphic>
          <a:graphicData uri="http://schemas.openxmlformats.org/drawingml/2006/table">
            <a:tbl>
              <a:tblPr/>
              <a:tblGrid>
                <a:gridCol w="979852">
                  <a:extLst>
                    <a:ext uri="{9D8B030D-6E8A-4147-A177-3AD203B41FA5}">
                      <a16:colId xmlns="" xmlns:a16="http://schemas.microsoft.com/office/drawing/2014/main" val="20000"/>
                    </a:ext>
                  </a:extLst>
                </a:gridCol>
                <a:gridCol w="1162464">
                  <a:extLst>
                    <a:ext uri="{9D8B030D-6E8A-4147-A177-3AD203B41FA5}">
                      <a16:colId xmlns="" xmlns:a16="http://schemas.microsoft.com/office/drawing/2014/main" val="20001"/>
                    </a:ext>
                  </a:extLst>
                </a:gridCol>
                <a:gridCol w="619979">
                  <a:extLst>
                    <a:ext uri="{9D8B030D-6E8A-4147-A177-3AD203B41FA5}">
                      <a16:colId xmlns="" xmlns:a16="http://schemas.microsoft.com/office/drawing/2014/main" val="20002"/>
                    </a:ext>
                  </a:extLst>
                </a:gridCol>
                <a:gridCol w="725521">
                  <a:extLst>
                    <a:ext uri="{9D8B030D-6E8A-4147-A177-3AD203B41FA5}">
                      <a16:colId xmlns="" xmlns:a16="http://schemas.microsoft.com/office/drawing/2014/main" val="20003"/>
                    </a:ext>
                  </a:extLst>
                </a:gridCol>
                <a:gridCol w="3754876">
                  <a:extLst>
                    <a:ext uri="{9D8B030D-6E8A-4147-A177-3AD203B41FA5}">
                      <a16:colId xmlns="" xmlns:a16="http://schemas.microsoft.com/office/drawing/2014/main" val="20004"/>
                    </a:ext>
                  </a:extLst>
                </a:gridCol>
                <a:gridCol w="634441">
                  <a:extLst>
                    <a:ext uri="{9D8B030D-6E8A-4147-A177-3AD203B41FA5}">
                      <a16:colId xmlns="" xmlns:a16="http://schemas.microsoft.com/office/drawing/2014/main" val="20005"/>
                    </a:ext>
                  </a:extLst>
                </a:gridCol>
                <a:gridCol w="979851">
                  <a:extLst>
                    <a:ext uri="{9D8B030D-6E8A-4147-A177-3AD203B41FA5}">
                      <a16:colId xmlns="" xmlns:a16="http://schemas.microsoft.com/office/drawing/2014/main" val="20006"/>
                    </a:ext>
                  </a:extLst>
                </a:gridCol>
              </a:tblGrid>
              <a:tr h="416942">
                <a:tc>
                  <a:txBody>
                    <a:bodyPr/>
                    <a:lstStyle/>
                    <a:p>
                      <a:pPr algn="ctr" fontAlgn="ctr"/>
                      <a:r>
                        <a:rPr lang="es-CO" sz="900" b="1" i="0" u="none" strike="noStrike" dirty="0">
                          <a:solidFill>
                            <a:srgbClr val="FFFFFF"/>
                          </a:solidFill>
                          <a:effectLst/>
                          <a:latin typeface="+mn-lt"/>
                        </a:rPr>
                        <a:t>Estrategia</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algn="ctr" fontAlgn="ctr"/>
                      <a:r>
                        <a:rPr lang="es-CO" sz="900" b="1" i="0" u="none" strike="noStrike" dirty="0">
                          <a:solidFill>
                            <a:srgbClr val="FFFFFF"/>
                          </a:solidFill>
                          <a:effectLst/>
                          <a:latin typeface="+mn-lt"/>
                        </a:rPr>
                        <a:t>Responsable(s)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 xmlns:a16="http://schemas.microsoft.com/office/drawing/2014/main" val="10000"/>
                  </a:ext>
                </a:extLst>
              </a:tr>
              <a:tr h="1208684">
                <a:tc>
                  <a:txBody>
                    <a:bodyPr/>
                    <a:lstStyle/>
                    <a:p>
                      <a:pPr algn="ctr" fontAlgn="ctr"/>
                      <a:r>
                        <a:rPr lang="es-CO" sz="900" b="0" i="0" u="none" strike="noStrike" dirty="0">
                          <a:solidFill>
                            <a:srgbClr val="000000"/>
                          </a:solidFill>
                          <a:effectLst/>
                          <a:latin typeface="+mn-lt"/>
                        </a:rPr>
                        <a:t>Realizar el XVIII Censo Nacional de Población y VII de Vivienda  </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Realizar el XVIII Censo</a:t>
                      </a:r>
                      <a:br>
                        <a:rPr lang="es-CO" sz="900" b="0" i="0" u="none" strike="noStrike" dirty="0">
                          <a:solidFill>
                            <a:srgbClr val="000000"/>
                          </a:solidFill>
                          <a:effectLst/>
                          <a:latin typeface="+mn-lt"/>
                        </a:rPr>
                      </a:br>
                      <a:r>
                        <a:rPr lang="es-CO" sz="900" b="0" i="0" u="none" strike="noStrike" dirty="0">
                          <a:solidFill>
                            <a:srgbClr val="000000"/>
                          </a:solidFill>
                          <a:effectLst/>
                          <a:latin typeface="+mn-lt"/>
                        </a:rPr>
                        <a:t>Nacional de Población y VII</a:t>
                      </a:r>
                      <a:br>
                        <a:rPr lang="es-CO" sz="900" b="0" i="0" u="none" strike="noStrike" dirty="0">
                          <a:solidFill>
                            <a:srgbClr val="000000"/>
                          </a:solidFill>
                          <a:effectLst/>
                          <a:latin typeface="+mn-lt"/>
                        </a:rPr>
                      </a:br>
                      <a:r>
                        <a:rPr lang="es-CO" sz="900" b="0" i="0" u="none" strike="noStrike" dirty="0">
                          <a:solidFill>
                            <a:srgbClr val="000000"/>
                          </a:solidFill>
                          <a:effectLst/>
                          <a:latin typeface="+mn-lt"/>
                        </a:rPr>
                        <a:t>de </a:t>
                      </a:r>
                      <a:r>
                        <a:rPr lang="es-CO" sz="900" b="0" i="0" u="none" strike="noStrike" dirty="0" smtClean="0">
                          <a:solidFill>
                            <a:srgbClr val="000000"/>
                          </a:solidFill>
                          <a:effectLst/>
                          <a:latin typeface="+mn-lt"/>
                        </a:rPr>
                        <a:t>Vivienda</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00" b="0" i="0" u="none" strike="noStrike" dirty="0" smtClean="0">
                          <a:solidFill>
                            <a:srgbClr val="000000"/>
                          </a:solidFill>
                          <a:effectLst/>
                          <a:latin typeface="+mn-lt"/>
                        </a:rPr>
                        <a:t>Se cumplió con las actividades establecidas:</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Finalización de la recolección por barrido y rutas del CNPV 2018.</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Inicio de los procesos de crítica y digitación de los cuestionarios del CNPV 2018, realizados en papel.</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Validación y procesamiento de la información preliminar del CNPV 2018.</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Realización de un módulo de cuatro preguntas en la encuesta de Calidad de Vida 2018, para medir la No cobertura censal a nivel departamental.</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Inicio de la difusión de los resultados preliminares del CNPV 2018.</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Inicio de la evaluación del CNPV 2018 por parte del Comité de Expertos.</a:t>
                      </a:r>
                      <a:endParaRPr lang="es-CO" sz="800" b="0" i="0" u="none" strike="noStrike" dirty="0">
                        <a:solidFill>
                          <a:srgbClr val="000000"/>
                        </a:solidFill>
                        <a:effectLst/>
                        <a:latin typeface="+mn-lt"/>
                      </a:endParaRPr>
                    </a:p>
                  </a:txBody>
                  <a:tcPr marL="6057" marR="6057" marT="60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Dirección de Censos y Demografía DCD</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719779">
                <a:tc>
                  <a:txBody>
                    <a:bodyPr/>
                    <a:lstStyle/>
                    <a:p>
                      <a:pPr algn="ctr" fontAlgn="ctr"/>
                      <a:r>
                        <a:rPr lang="es-CO" sz="900" b="0" i="0" u="none" strike="noStrike" dirty="0">
                          <a:solidFill>
                            <a:srgbClr val="000000"/>
                          </a:solidFill>
                          <a:effectLst/>
                          <a:latin typeface="+mn-lt"/>
                        </a:rPr>
                        <a:t>Realizar el XVIII Censo Nacional de Población y VII de Vivienda  </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Entrega de resultados</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s-CO" sz="800" b="0" i="0" u="none" strike="noStrike" dirty="0" smtClean="0">
                          <a:solidFill>
                            <a:srgbClr val="000000"/>
                          </a:solidFill>
                          <a:effectLst/>
                          <a:latin typeface="+mn-lt"/>
                        </a:rPr>
                        <a:t>Se realizaron entregas de resultados preliminares del Censo Nacional De Población y Vivienda 2018, </a:t>
                      </a:r>
                    </a:p>
                    <a:p>
                      <a:pPr algn="just" fontAlgn="t"/>
                      <a:endParaRPr lang="es-CO" sz="800" b="0" i="0" u="none" strike="noStrike" dirty="0" smtClean="0">
                        <a:solidFill>
                          <a:srgbClr val="000000"/>
                        </a:solidFill>
                        <a:effectLst/>
                        <a:latin typeface="+mn-lt"/>
                      </a:endParaRPr>
                    </a:p>
                    <a:p>
                      <a:pPr algn="just" fontAlgn="t"/>
                      <a:r>
                        <a:rPr lang="es-CO" sz="700" b="0" i="0" u="none" strike="noStrike" dirty="0" smtClean="0">
                          <a:solidFill>
                            <a:srgbClr val="000000"/>
                          </a:solidFill>
                          <a:effectLst/>
                          <a:latin typeface="+mn-lt"/>
                        </a:rPr>
                        <a:t>*Los resultados finales</a:t>
                      </a:r>
                      <a:r>
                        <a:rPr lang="es-CO" sz="700" b="0" i="0" u="none" strike="noStrike" baseline="0" dirty="0" smtClean="0">
                          <a:solidFill>
                            <a:srgbClr val="000000"/>
                          </a:solidFill>
                          <a:effectLst/>
                          <a:latin typeface="+mn-lt"/>
                        </a:rPr>
                        <a:t> se publicarán en la vigencia 2019</a:t>
                      </a:r>
                      <a:endParaRPr lang="es-CO" sz="700" b="0" i="0" u="none" strike="noStrike" dirty="0" smtClean="0">
                        <a:solidFill>
                          <a:srgbClr val="000000"/>
                        </a:solidFill>
                        <a:effectLst/>
                        <a:latin typeface="+mn-lt"/>
                      </a:endParaRPr>
                    </a:p>
                    <a:p>
                      <a:pPr algn="just" fontAlgn="t"/>
                      <a:endParaRPr lang="es-CO" sz="8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100%</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Dirección de Censos y Demografía DCD</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916441">
                <a:tc>
                  <a:txBody>
                    <a:bodyPr/>
                    <a:lstStyle/>
                    <a:p>
                      <a:pPr algn="ctr" fontAlgn="ctr"/>
                      <a:r>
                        <a:rPr lang="es-CO" sz="900" b="0" i="0" u="none" strike="noStrike" dirty="0">
                          <a:solidFill>
                            <a:srgbClr val="000000"/>
                          </a:solidFill>
                          <a:effectLst/>
                          <a:latin typeface="+mn-lt"/>
                        </a:rPr>
                        <a:t>Estadísticas con cumplimiento de requisito para ser oficial</a:t>
                      </a:r>
                      <a:br>
                        <a:rPr lang="es-CO" sz="900" b="0" i="0" u="none" strike="noStrike" dirty="0">
                          <a:solidFill>
                            <a:srgbClr val="000000"/>
                          </a:solidFill>
                          <a:effectLst/>
                          <a:latin typeface="+mn-lt"/>
                        </a:rPr>
                      </a:b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Número de operaciones estadísticas con cumplimiento de requisitos para ser oficial</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29</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207%</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00" b="0" i="0" u="none" strike="noStrike" dirty="0" smtClean="0">
                          <a:solidFill>
                            <a:srgbClr val="000000"/>
                          </a:solidFill>
                          <a:effectLst/>
                          <a:latin typeface="+mn-lt"/>
                        </a:rPr>
                        <a:t>Se realizó la evaluación del proceso estadístico a 29 operaciones estadísticas del SEN, con sus correspondientes informes de evaluación y el trámite respectivo ante el Comité Certificador. Del total, 11 corresponden al DANE y 18 a entidades externas.</a:t>
                      </a:r>
                      <a:endParaRPr lang="es-CO" sz="800" b="0" i="0" u="none" strike="noStrike" dirty="0">
                        <a:solidFill>
                          <a:srgbClr val="000000"/>
                        </a:solidFill>
                        <a:effectLst/>
                        <a:latin typeface="+mn-lt"/>
                      </a:endParaRPr>
                    </a:p>
                  </a:txBody>
                  <a:tcPr marL="6057" marR="6057" marT="60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14</a:t>
                      </a:r>
                      <a:endParaRPr lang="es-CO" sz="900" b="0" i="0" u="none" strike="noStrike" dirty="0">
                        <a:solidFill>
                          <a:srgbClr val="000000"/>
                        </a:solidFill>
                        <a:effectLst/>
                        <a:latin typeface="+mn-lt"/>
                      </a:endParaRP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Dirección de Regulación, Planeación, Estandarización y Normalización DIRPEN</a:t>
                      </a:r>
                    </a:p>
                  </a:txBody>
                  <a:tcPr marL="6057" marR="6057" marT="60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2619474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53"/>
          <p:cNvSpPr txBox="1">
            <a:spLocks/>
          </p:cNvSpPr>
          <p:nvPr/>
        </p:nvSpPr>
        <p:spPr>
          <a:xfrm>
            <a:off x="3183765" y="1713445"/>
            <a:ext cx="5564057" cy="3619581"/>
          </a:xfrm>
          <a:prstGeom prst="rect">
            <a:avLst/>
          </a:prstGeom>
        </p:spPr>
        <p:txBody>
          <a:bodyPr vert="horz" wrap="square" lIns="0" tIns="15875" rIns="0" bIns="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spcBef>
                <a:spcPts val="125"/>
              </a:spcBef>
              <a:buNone/>
            </a:pPr>
            <a:r>
              <a:rPr lang="es-ES_tradnl" b="1" dirty="0">
                <a:solidFill>
                  <a:srgbClr val="B6004B"/>
                </a:solidFill>
                <a:cs typeface="Arial" panose="020B0604020202020204" pitchFamily="34" charset="0"/>
              </a:rPr>
              <a:t>PLAN ESTRATÉGICO </a:t>
            </a:r>
            <a:r>
              <a:rPr lang="es-ES_tradnl" b="1" dirty="0" smtClean="0">
                <a:solidFill>
                  <a:srgbClr val="B6004B"/>
                </a:solidFill>
                <a:cs typeface="Arial" panose="020B0604020202020204" pitchFamily="34" charset="0"/>
              </a:rPr>
              <a:t>SECTORIAL </a:t>
            </a:r>
            <a:r>
              <a:rPr lang="es-ES_tradnl" b="1" dirty="0">
                <a:solidFill>
                  <a:srgbClr val="B6004B"/>
                </a:solidFill>
                <a:cs typeface="Arial" panose="020B0604020202020204" pitchFamily="34" charset="0"/>
              </a:rPr>
              <a:t>2018</a:t>
            </a:r>
          </a:p>
          <a:p>
            <a:pPr marL="0" indent="0" algn="r">
              <a:spcBef>
                <a:spcPts val="125"/>
              </a:spcBef>
              <a:buFont typeface="Arial"/>
              <a:buNone/>
            </a:pPr>
            <a:endParaRPr lang="es-ES" sz="2800" b="1" dirty="0">
              <a:solidFill>
                <a:srgbClr val="B6004B"/>
              </a:solidFill>
              <a:cs typeface="Arial" panose="020B0604020202020204" pitchFamily="34" charset="0"/>
            </a:endParaRPr>
          </a:p>
          <a:p>
            <a:pPr marL="0" indent="0" algn="r">
              <a:spcBef>
                <a:spcPts val="125"/>
              </a:spcBef>
              <a:buNone/>
            </a:pPr>
            <a:r>
              <a:rPr lang="es-ES" sz="2800" b="1" dirty="0">
                <a:solidFill>
                  <a:schemeClr val="tx1">
                    <a:lumMod val="65000"/>
                    <a:lumOff val="35000"/>
                  </a:schemeClr>
                </a:solidFill>
                <a:cs typeface="Arial" panose="020B0604020202020204" pitchFamily="34" charset="0"/>
              </a:rPr>
              <a:t>INFORME DE </a:t>
            </a:r>
            <a:r>
              <a:rPr lang="es-ES" sz="2800" b="1" dirty="0" smtClean="0">
                <a:solidFill>
                  <a:schemeClr val="tx1">
                    <a:lumMod val="65000"/>
                    <a:lumOff val="35000"/>
                  </a:schemeClr>
                </a:solidFill>
                <a:cs typeface="Arial" panose="020B0604020202020204" pitchFamily="34" charset="0"/>
              </a:rPr>
              <a:t>SEGUIMIENTO </a:t>
            </a:r>
          </a:p>
          <a:p>
            <a:pPr marL="0" indent="0" algn="r">
              <a:spcBef>
                <a:spcPts val="125"/>
              </a:spcBef>
              <a:buNone/>
            </a:pPr>
            <a:r>
              <a:rPr lang="es-ES" sz="2800" b="1" dirty="0" smtClean="0">
                <a:solidFill>
                  <a:schemeClr val="tx1">
                    <a:lumMod val="65000"/>
                    <a:lumOff val="35000"/>
                  </a:schemeClr>
                </a:solidFill>
                <a:cs typeface="Arial" panose="020B0604020202020204" pitchFamily="34" charset="0"/>
              </a:rPr>
              <a:t>IV TRIMESTRE 2018</a:t>
            </a:r>
            <a:endParaRPr lang="es-ES" sz="2800" b="1" dirty="0">
              <a:solidFill>
                <a:schemeClr val="tx1">
                  <a:lumMod val="65000"/>
                  <a:lumOff val="35000"/>
                </a:schemeClr>
              </a:solidFill>
              <a:cs typeface="Arial" panose="020B0604020202020204" pitchFamily="34" charset="0"/>
            </a:endParaRPr>
          </a:p>
          <a:p>
            <a:pPr marL="0" indent="0" algn="r">
              <a:spcBef>
                <a:spcPts val="125"/>
              </a:spcBef>
              <a:buFont typeface="Arial"/>
              <a:buNone/>
            </a:pPr>
            <a:endParaRPr lang="es-ES" sz="2800" b="1" dirty="0">
              <a:solidFill>
                <a:schemeClr val="tx1">
                  <a:lumMod val="65000"/>
                  <a:lumOff val="35000"/>
                </a:schemeClr>
              </a:solidFill>
              <a:cs typeface="Arial" panose="020B0604020202020204" pitchFamily="34" charset="0"/>
            </a:endParaRPr>
          </a:p>
          <a:p>
            <a:pPr marL="0" indent="0" algn="r">
              <a:spcBef>
                <a:spcPts val="125"/>
              </a:spcBef>
              <a:buFont typeface="Arial"/>
              <a:buNone/>
            </a:pPr>
            <a:r>
              <a:rPr lang="es-ES" sz="1800" b="1" dirty="0" smtClean="0">
                <a:solidFill>
                  <a:schemeClr val="tx1">
                    <a:lumMod val="65000"/>
                    <a:lumOff val="35000"/>
                  </a:schemeClr>
                </a:solidFill>
                <a:cs typeface="Arial" panose="020B0604020202020204" pitchFamily="34" charset="0"/>
              </a:rPr>
              <a:t>Enero / 2019</a:t>
            </a:r>
          </a:p>
          <a:p>
            <a:pPr marL="0" indent="0">
              <a:spcBef>
                <a:spcPts val="125"/>
              </a:spcBef>
              <a:buFont typeface="Arial"/>
              <a:buNone/>
            </a:pPr>
            <a:endParaRPr lang="es-ES" sz="3600" b="1" dirty="0">
              <a:solidFill>
                <a:srgbClr val="B6004B"/>
              </a:solidFill>
              <a:cs typeface="Arial"/>
            </a:endParaRPr>
          </a:p>
        </p:txBody>
      </p:sp>
    </p:spTree>
    <p:extLst>
      <p:ext uri="{BB962C8B-B14F-4D97-AF65-F5344CB8AC3E}">
        <p14:creationId xmlns:p14="http://schemas.microsoft.com/office/powerpoint/2010/main" val="1364506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6 Conector recto"/>
          <p:cNvCxnSpPr/>
          <p:nvPr/>
        </p:nvCxnSpPr>
        <p:spPr>
          <a:xfrm>
            <a:off x="141714" y="1103168"/>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16" name="object 911"/>
          <p:cNvSpPr txBox="1"/>
          <p:nvPr/>
        </p:nvSpPr>
        <p:spPr>
          <a:xfrm>
            <a:off x="81745" y="764925"/>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Talento Humano - IGAC </a:t>
            </a:r>
            <a:endParaRPr lang="da-DK" sz="2000" b="1" spc="95" dirty="0">
              <a:solidFill>
                <a:srgbClr val="B6004B"/>
              </a:solidFill>
              <a:latin typeface="+mj-lt"/>
              <a:ea typeface="Arial" charset="0"/>
              <a:cs typeface="Arial" charset="0"/>
            </a:endParaRPr>
          </a:p>
        </p:txBody>
      </p:sp>
      <p:graphicFrame>
        <p:nvGraphicFramePr>
          <p:cNvPr id="43" name="2 Tabla"/>
          <p:cNvGraphicFramePr>
            <a:graphicFrameLocks noGrp="1"/>
          </p:cNvGraphicFramePr>
          <p:nvPr>
            <p:extLst>
              <p:ext uri="{D42A27DB-BD31-4B8C-83A1-F6EECF244321}">
                <p14:modId xmlns:p14="http://schemas.microsoft.com/office/powerpoint/2010/main" val="2213140179"/>
              </p:ext>
            </p:extLst>
          </p:nvPr>
        </p:nvGraphicFramePr>
        <p:xfrm>
          <a:off x="442240" y="1186080"/>
          <a:ext cx="8357312" cy="3661028"/>
        </p:xfrm>
        <a:graphic>
          <a:graphicData uri="http://schemas.openxmlformats.org/drawingml/2006/table">
            <a:tbl>
              <a:tblPr/>
              <a:tblGrid>
                <a:gridCol w="1201186">
                  <a:extLst>
                    <a:ext uri="{9D8B030D-6E8A-4147-A177-3AD203B41FA5}">
                      <a16:colId xmlns="" xmlns:a16="http://schemas.microsoft.com/office/drawing/2014/main" val="20000"/>
                    </a:ext>
                  </a:extLst>
                </a:gridCol>
                <a:gridCol w="992770">
                  <a:extLst>
                    <a:ext uri="{9D8B030D-6E8A-4147-A177-3AD203B41FA5}">
                      <a16:colId xmlns="" xmlns:a16="http://schemas.microsoft.com/office/drawing/2014/main" val="20001"/>
                    </a:ext>
                  </a:extLst>
                </a:gridCol>
                <a:gridCol w="788779">
                  <a:extLst>
                    <a:ext uri="{9D8B030D-6E8A-4147-A177-3AD203B41FA5}">
                      <a16:colId xmlns="" xmlns:a16="http://schemas.microsoft.com/office/drawing/2014/main" val="20002"/>
                    </a:ext>
                  </a:extLst>
                </a:gridCol>
                <a:gridCol w="732497">
                  <a:extLst>
                    <a:ext uri="{9D8B030D-6E8A-4147-A177-3AD203B41FA5}">
                      <a16:colId xmlns="" xmlns:a16="http://schemas.microsoft.com/office/drawing/2014/main" val="20003"/>
                    </a:ext>
                  </a:extLst>
                </a:gridCol>
                <a:gridCol w="3163085">
                  <a:extLst>
                    <a:ext uri="{9D8B030D-6E8A-4147-A177-3AD203B41FA5}">
                      <a16:colId xmlns="" xmlns:a16="http://schemas.microsoft.com/office/drawing/2014/main" val="20004"/>
                    </a:ext>
                  </a:extLst>
                </a:gridCol>
                <a:gridCol w="602553">
                  <a:extLst>
                    <a:ext uri="{9D8B030D-6E8A-4147-A177-3AD203B41FA5}">
                      <a16:colId xmlns="" xmlns:a16="http://schemas.microsoft.com/office/drawing/2014/main" val="20005"/>
                    </a:ext>
                  </a:extLst>
                </a:gridCol>
                <a:gridCol w="876442">
                  <a:extLst>
                    <a:ext uri="{9D8B030D-6E8A-4147-A177-3AD203B41FA5}">
                      <a16:colId xmlns="" xmlns:a16="http://schemas.microsoft.com/office/drawing/2014/main" val="20006"/>
                    </a:ext>
                  </a:extLst>
                </a:gridCol>
              </a:tblGrid>
              <a:tr h="438744">
                <a:tc>
                  <a:txBody>
                    <a:bodyPr/>
                    <a:lstStyle/>
                    <a:p>
                      <a:pPr algn="ctr" fontAlgn="ctr"/>
                      <a:r>
                        <a:rPr lang="es-CO" sz="900" b="1" i="0" u="none" strike="noStrike" dirty="0">
                          <a:solidFill>
                            <a:srgbClr val="FFFFFF"/>
                          </a:solidFill>
                          <a:effectLst/>
                          <a:latin typeface="+mn-lt"/>
                        </a:rPr>
                        <a:t>Estrategia</a:t>
                      </a: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26B0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 %</a:t>
                      </a:r>
                      <a:endParaRPr lang="es-CO" sz="900" b="1" i="0" u="none" strike="noStrike" dirty="0">
                        <a:solidFill>
                          <a:srgbClr val="FFFFFF"/>
                        </a:solidFill>
                        <a:effectLst/>
                        <a:latin typeface="+mn-lt"/>
                      </a:endParaRP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mn-lt"/>
                        </a:rPr>
                        <a:t>Responsable(s)</a:t>
                      </a: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extLst>
                  <a:ext uri="{0D108BD9-81ED-4DB2-BD59-A6C34878D82A}">
                    <a16:rowId xmlns="" xmlns:a16="http://schemas.microsoft.com/office/drawing/2014/main" val="10000"/>
                  </a:ext>
                </a:extLst>
              </a:tr>
              <a:tr h="3172218">
                <a:tc>
                  <a:txBody>
                    <a:bodyPr/>
                    <a:lstStyle/>
                    <a:p>
                      <a:pPr algn="ctr" fontAlgn="ctr"/>
                      <a:r>
                        <a:rPr lang="es-CO" sz="800" b="0" i="0" u="none" strike="noStrike" dirty="0">
                          <a:solidFill>
                            <a:srgbClr val="000000"/>
                          </a:solidFill>
                          <a:effectLst/>
                          <a:latin typeface="+mn-lt"/>
                        </a:rPr>
                        <a:t>Adelantar un proceso de transferencia de conocimiento que dinamice la provisión total de la planta de personal, lo cual permita un proceso organizado de relevo  generacional.       </a:t>
                      </a:r>
                      <a:br>
                        <a:rPr lang="es-CO" sz="800" b="0" i="0" u="none" strike="noStrike" dirty="0">
                          <a:solidFill>
                            <a:srgbClr val="000000"/>
                          </a:solidFill>
                          <a:effectLst/>
                          <a:latin typeface="+mn-lt"/>
                        </a:rPr>
                      </a:br>
                      <a:endParaRPr lang="es-CO" sz="800" b="0" i="0" u="none" strike="noStrike" dirty="0">
                        <a:solidFill>
                          <a:srgbClr val="000000"/>
                        </a:solidFill>
                        <a:effectLst/>
                        <a:latin typeface="+mn-lt"/>
                      </a:endParaRP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00" b="0" i="0" u="none" strike="noStrike" dirty="0">
                          <a:solidFill>
                            <a:srgbClr val="000000"/>
                          </a:solidFill>
                          <a:effectLst/>
                          <a:latin typeface="+mn-lt"/>
                        </a:rPr>
                        <a:t>Porcentaje de cumplimiento del Plan Institucional de Capacitación</a:t>
                      </a: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00" b="0" i="0" u="none" strike="noStrike" dirty="0" smtClean="0">
                          <a:solidFill>
                            <a:srgbClr val="000000"/>
                          </a:solidFill>
                          <a:effectLst/>
                          <a:latin typeface="+mn-lt"/>
                        </a:rPr>
                        <a:t>90%</a:t>
                      </a:r>
                      <a:endParaRPr lang="es-CO" sz="800" b="0" i="0" u="none" strike="noStrike" dirty="0">
                        <a:solidFill>
                          <a:srgbClr val="000000"/>
                        </a:solidFill>
                        <a:effectLst/>
                        <a:latin typeface="+mn-lt"/>
                      </a:endParaRP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00" b="0" i="0" u="none" strike="noStrike" dirty="0" smtClean="0">
                          <a:solidFill>
                            <a:srgbClr val="000000"/>
                          </a:solidFill>
                          <a:effectLst/>
                          <a:latin typeface="+mn-lt"/>
                        </a:rPr>
                        <a:t>90%</a:t>
                      </a:r>
                      <a:endParaRPr lang="es-CO" sz="800" b="0" i="0" u="none" strike="noStrike" dirty="0">
                        <a:solidFill>
                          <a:srgbClr val="000000"/>
                        </a:solidFill>
                        <a:effectLst/>
                        <a:latin typeface="+mn-lt"/>
                      </a:endParaRP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00" b="0" i="0" u="none" strike="noStrike" dirty="0" smtClean="0">
                          <a:solidFill>
                            <a:srgbClr val="000000"/>
                          </a:solidFill>
                          <a:effectLst/>
                          <a:latin typeface="+mn-lt"/>
                        </a:rPr>
                        <a:t>Dentro del cronograma de capacitación se destacan: </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Seminario de Evolución del Catastro Multifinalitario para el desarrollo Sostenible en América Latina, que dicto la Asociación Colombiana de Ingenieros Catastrales y Geodestas,  del 23 al 25 de Octubre de 2018,  con la participación de 11 funcionarios de planta y carrera de la Subdirección de Catastro, las oficinas de Informática y el CIAF.</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Taller de Auto liderazgo, que dictó la coaching sistémica  Adriana Aristizabal, el 29 de noviembre de 2018 y contó con la participación de 29 funcionarios de planta y carrera de la sede central.</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Seminario Herramientas espaciales para la investigación y toma de decisiones en el territorio, con la Universidad del Rosario del 19 al 22 de noviembre de 2018, que contó con la participación  de 21 funcionarios de carrera administrativa de la Sede Central y la Dirección Territorial Cundinamarca.</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En lo referente a comisiones de estudios nacionales, se realizó el Curso sobre Análisis y modelamiento SIG con aplicaciones en Medio Ambiente (80 horas, que se dictó en el marco del Programa Regular de Capacitación CIAF, del 19 al 30 de noviembre de 2018)</a:t>
                      </a:r>
                    </a:p>
                    <a:p>
                      <a:pPr marL="171450" indent="-171450" algn="just" fontAlgn="t">
                        <a:buFontTx/>
                        <a:buChar char="-"/>
                      </a:pPr>
                      <a:endParaRPr lang="es-CO" sz="800" b="0" i="0" u="none" strike="noStrike" dirty="0" smtClean="0">
                        <a:solidFill>
                          <a:srgbClr val="000000"/>
                        </a:solidFill>
                        <a:effectLst/>
                        <a:latin typeface="+mn-lt"/>
                      </a:endParaRPr>
                    </a:p>
                    <a:p>
                      <a:pPr marL="0" indent="0" algn="just" fontAlgn="t">
                        <a:buFontTx/>
                        <a:buNone/>
                      </a:pPr>
                      <a:r>
                        <a:rPr lang="es-CO" sz="700" b="0" i="0" u="none" strike="noStrike" dirty="0" smtClean="0">
                          <a:solidFill>
                            <a:srgbClr val="000000"/>
                          </a:solidFill>
                          <a:effectLst/>
                          <a:latin typeface="+mn-lt"/>
                        </a:rPr>
                        <a:t>Entre las actividades que no se lograron cumplir dentro del Plan se encuentran: </a:t>
                      </a:r>
                    </a:p>
                    <a:p>
                      <a:pPr marL="171450" indent="-171450" algn="just" fontAlgn="t">
                        <a:buFont typeface="Arial" panose="020B0604020202020204" pitchFamily="34" charset="0"/>
                        <a:buChar char="•"/>
                      </a:pPr>
                      <a:r>
                        <a:rPr lang="es-CO" sz="700" b="0" i="0" u="none" strike="noStrike" dirty="0" smtClean="0">
                          <a:solidFill>
                            <a:srgbClr val="000000"/>
                          </a:solidFill>
                          <a:effectLst/>
                          <a:latin typeface="+mn-lt"/>
                        </a:rPr>
                        <a:t>Formación de auditores internos en la norma ISO 45001 de 2018</a:t>
                      </a:r>
                    </a:p>
                    <a:p>
                      <a:pPr marL="171450" indent="-171450" algn="just" fontAlgn="t">
                        <a:buFont typeface="Arial" panose="020B0604020202020204" pitchFamily="34" charset="0"/>
                        <a:buChar char="•"/>
                      </a:pPr>
                      <a:r>
                        <a:rPr lang="es-CO" sz="700" b="0" i="0" u="none" strike="noStrike" dirty="0" smtClean="0">
                          <a:solidFill>
                            <a:srgbClr val="000000"/>
                          </a:solidFill>
                          <a:effectLst/>
                          <a:latin typeface="+mn-lt"/>
                        </a:rPr>
                        <a:t>Programa de relevo generacional que no se consolidó para este periodo</a:t>
                      </a:r>
                    </a:p>
                    <a:p>
                      <a:pPr marL="171450" indent="-171450" algn="just" fontAlgn="t">
                        <a:buFont typeface="Arial" panose="020B0604020202020204" pitchFamily="34" charset="0"/>
                        <a:buChar char="•"/>
                      </a:pPr>
                      <a:r>
                        <a:rPr lang="es-CO" sz="700" b="0" i="0" u="none" strike="noStrike" dirty="0" smtClean="0">
                          <a:solidFill>
                            <a:srgbClr val="000000"/>
                          </a:solidFill>
                          <a:effectLst/>
                          <a:latin typeface="+mn-lt"/>
                        </a:rPr>
                        <a:t>Programa de Reinducción (programas que debieron ser cancelados y que serán reevaluados para la vigencia 2019)</a:t>
                      </a:r>
                    </a:p>
                  </a:txBody>
                  <a:tcPr marL="6644" marR="6644" marT="664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00" b="0" i="0" u="none" strike="noStrike" dirty="0">
                          <a:solidFill>
                            <a:srgbClr val="000000"/>
                          </a:solidFill>
                          <a:effectLst/>
                          <a:latin typeface="+mn-lt"/>
                        </a:rPr>
                        <a:t>100%</a:t>
                      </a: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800" b="0" i="0" u="none" strike="noStrike" dirty="0">
                          <a:solidFill>
                            <a:srgbClr val="000000"/>
                          </a:solidFill>
                          <a:effectLst/>
                          <a:latin typeface="+mn-lt"/>
                        </a:rPr>
                        <a:t>Secretaría General / Talento Humano IGAC</a:t>
                      </a:r>
                    </a:p>
                  </a:txBody>
                  <a:tcPr marL="6644" marR="6644" marT="66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545002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7 Conector recto"/>
          <p:cNvCxnSpPr/>
          <p:nvPr/>
        </p:nvCxnSpPr>
        <p:spPr>
          <a:xfrm>
            <a:off x="44450" y="939056"/>
            <a:ext cx="900570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10" name="object 911"/>
          <p:cNvSpPr txBox="1"/>
          <p:nvPr/>
        </p:nvSpPr>
        <p:spPr>
          <a:xfrm>
            <a:off x="185862" y="567437"/>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Segoe UI" panose="020B0502040204020203" pitchFamily="34" charset="0"/>
                <a:ea typeface="Segoe UI" panose="020B0502040204020203" pitchFamily="34" charset="0"/>
                <a:cs typeface="Segoe UI" panose="020B0502040204020203" pitchFamily="34" charset="0"/>
              </a:rPr>
              <a:t>Dimensión: Talento Humano - IGAC </a:t>
            </a:r>
            <a:endParaRPr lang="da-DK" sz="2000" b="1" spc="95" dirty="0">
              <a:solidFill>
                <a:srgbClr val="B6004B"/>
              </a:solidFill>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11" name="36 Tabla"/>
          <p:cNvGraphicFramePr>
            <a:graphicFrameLocks noGrp="1"/>
          </p:cNvGraphicFramePr>
          <p:nvPr>
            <p:extLst>
              <p:ext uri="{D42A27DB-BD31-4B8C-83A1-F6EECF244321}">
                <p14:modId xmlns:p14="http://schemas.microsoft.com/office/powerpoint/2010/main" val="746268265"/>
              </p:ext>
            </p:extLst>
          </p:nvPr>
        </p:nvGraphicFramePr>
        <p:xfrm>
          <a:off x="44451" y="1040914"/>
          <a:ext cx="8998394" cy="3887236"/>
        </p:xfrm>
        <a:graphic>
          <a:graphicData uri="http://schemas.openxmlformats.org/drawingml/2006/table">
            <a:tbl>
              <a:tblPr/>
              <a:tblGrid>
                <a:gridCol w="818805">
                  <a:extLst>
                    <a:ext uri="{9D8B030D-6E8A-4147-A177-3AD203B41FA5}">
                      <a16:colId xmlns="" xmlns:a16="http://schemas.microsoft.com/office/drawing/2014/main" val="20000"/>
                    </a:ext>
                  </a:extLst>
                </a:gridCol>
                <a:gridCol w="881731">
                  <a:extLst>
                    <a:ext uri="{9D8B030D-6E8A-4147-A177-3AD203B41FA5}">
                      <a16:colId xmlns="" xmlns:a16="http://schemas.microsoft.com/office/drawing/2014/main" val="20001"/>
                    </a:ext>
                  </a:extLst>
                </a:gridCol>
                <a:gridCol w="734776">
                  <a:extLst>
                    <a:ext uri="{9D8B030D-6E8A-4147-A177-3AD203B41FA5}">
                      <a16:colId xmlns="" xmlns:a16="http://schemas.microsoft.com/office/drawing/2014/main" val="20002"/>
                    </a:ext>
                  </a:extLst>
                </a:gridCol>
                <a:gridCol w="799885">
                  <a:extLst>
                    <a:ext uri="{9D8B030D-6E8A-4147-A177-3AD203B41FA5}">
                      <a16:colId xmlns="" xmlns:a16="http://schemas.microsoft.com/office/drawing/2014/main" val="20003"/>
                    </a:ext>
                  </a:extLst>
                </a:gridCol>
                <a:gridCol w="4385072">
                  <a:extLst>
                    <a:ext uri="{9D8B030D-6E8A-4147-A177-3AD203B41FA5}">
                      <a16:colId xmlns="" xmlns:a16="http://schemas.microsoft.com/office/drawing/2014/main" val="20004"/>
                    </a:ext>
                  </a:extLst>
                </a:gridCol>
                <a:gridCol w="487059">
                  <a:extLst>
                    <a:ext uri="{9D8B030D-6E8A-4147-A177-3AD203B41FA5}">
                      <a16:colId xmlns="" xmlns:a16="http://schemas.microsoft.com/office/drawing/2014/main" val="20005"/>
                    </a:ext>
                  </a:extLst>
                </a:gridCol>
                <a:gridCol w="891066">
                  <a:extLst>
                    <a:ext uri="{9D8B030D-6E8A-4147-A177-3AD203B41FA5}">
                      <a16:colId xmlns="" xmlns:a16="http://schemas.microsoft.com/office/drawing/2014/main" val="20006"/>
                    </a:ext>
                  </a:extLst>
                </a:gridCol>
              </a:tblGrid>
              <a:tr h="456331">
                <a:tc>
                  <a:txBody>
                    <a:bodyPr/>
                    <a:lstStyle/>
                    <a:p>
                      <a:pPr algn="ctr" fontAlgn="ctr"/>
                      <a:r>
                        <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rPr>
                        <a:t>Estrategia</a:t>
                      </a: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smtClean="0">
                          <a:solidFill>
                            <a:srgbClr val="FFFFFF"/>
                          </a:solidFill>
                          <a:effectLst/>
                          <a:latin typeface="Segoe UI" panose="020B0502040204020203" pitchFamily="34" charset="0"/>
                          <a:ea typeface="Segoe UI" panose="020B0502040204020203" pitchFamily="34" charset="0"/>
                          <a:cs typeface="Segoe UI" panose="020B0502040204020203" pitchFamily="34" charset="0"/>
                        </a:rPr>
                        <a:t>Indicador</a:t>
                      </a:r>
                      <a:endPar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endParaRP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rPr>
                        <a:t>Meta </a:t>
                      </a:r>
                      <a:r>
                        <a:rPr lang="es-CO" sz="900" b="1" i="0" u="none" strike="noStrike" dirty="0" smtClean="0">
                          <a:solidFill>
                            <a:srgbClr val="FFFFFF"/>
                          </a:solidFill>
                          <a:effectLst/>
                          <a:latin typeface="Segoe UI" panose="020B0502040204020203" pitchFamily="34" charset="0"/>
                          <a:ea typeface="Segoe UI" panose="020B0502040204020203" pitchFamily="34" charset="0"/>
                          <a:cs typeface="Segoe UI" panose="020B0502040204020203" pitchFamily="34" charset="0"/>
                        </a:rPr>
                        <a:t>alcanzada</a:t>
                      </a:r>
                      <a:endPar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endParaRP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rPr>
                        <a:t>Meta alcanzada</a:t>
                      </a:r>
                      <a:br>
                        <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rPr>
                      </a:br>
                      <a:r>
                        <a:rPr lang="es-CO" sz="900" b="1" i="0" u="none" strike="noStrike" dirty="0" smtClean="0">
                          <a:solidFill>
                            <a:srgbClr val="FFFFFF"/>
                          </a:solidFill>
                          <a:effectLst/>
                          <a:latin typeface="Segoe UI" panose="020B0502040204020203" pitchFamily="34" charset="0"/>
                          <a:ea typeface="Segoe UI" panose="020B0502040204020203" pitchFamily="34" charset="0"/>
                          <a:cs typeface="Segoe UI" panose="020B0502040204020203" pitchFamily="34" charset="0"/>
                        </a:rPr>
                        <a:t>%</a:t>
                      </a:r>
                      <a:endPar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endParaRP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rPr>
                        <a:t>Avance </a:t>
                      </a:r>
                      <a:r>
                        <a:rPr lang="es-CO" sz="900" b="1" i="0" u="none" strike="noStrike" dirty="0" smtClean="0">
                          <a:solidFill>
                            <a:srgbClr val="FFFFFF"/>
                          </a:solidFill>
                          <a:effectLst/>
                          <a:latin typeface="Segoe UI" panose="020B0502040204020203" pitchFamily="34" charset="0"/>
                          <a:ea typeface="Segoe UI" panose="020B0502040204020203" pitchFamily="34" charset="0"/>
                          <a:cs typeface="Segoe UI" panose="020B0502040204020203" pitchFamily="34" charset="0"/>
                        </a:rPr>
                        <a:t>Cualitativo</a:t>
                      </a:r>
                      <a:endPar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endParaRP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rPr>
                        <a:t>Meta</a:t>
                      </a:r>
                      <a:br>
                        <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rPr>
                      </a:br>
                      <a:r>
                        <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rPr>
                        <a:t>2018</a:t>
                      </a: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tc>
                  <a:txBody>
                    <a:bodyPr/>
                    <a:lstStyle/>
                    <a:p>
                      <a:pPr algn="ctr" fontAlgn="ctr"/>
                      <a:r>
                        <a:rPr lang="es-CO" sz="900" b="1" i="0" u="none" strike="noStrike" dirty="0">
                          <a:solidFill>
                            <a:srgbClr val="FFFFFF"/>
                          </a:solidFill>
                          <a:effectLst/>
                          <a:latin typeface="Segoe UI" panose="020B0502040204020203" pitchFamily="34" charset="0"/>
                          <a:ea typeface="Segoe UI" panose="020B0502040204020203" pitchFamily="34" charset="0"/>
                          <a:cs typeface="Segoe UI" panose="020B0502040204020203" pitchFamily="34" charset="0"/>
                        </a:rPr>
                        <a:t>Responsable(s)</a:t>
                      </a: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6B0A"/>
                    </a:solidFill>
                  </a:tcPr>
                </a:tc>
                <a:extLst>
                  <a:ext uri="{0D108BD9-81ED-4DB2-BD59-A6C34878D82A}">
                    <a16:rowId xmlns="" xmlns:a16="http://schemas.microsoft.com/office/drawing/2014/main" val="10000"/>
                  </a:ext>
                </a:extLst>
              </a:tr>
              <a:tr h="2727283">
                <a:tc>
                  <a:txBody>
                    <a:bodyPr/>
                    <a:lstStyle/>
                    <a:p>
                      <a:pPr algn="ctr" fontAlgn="ctr"/>
                      <a:r>
                        <a:rPr lang="es-CO" sz="9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rPr>
                        <a:t>Desarrollar procesos de formación, capacitación, bienestar y estímulos e incentivos. </a:t>
                      </a:r>
                      <a:br>
                        <a:rPr lang="es-CO" sz="9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rPr>
                      </a:br>
                      <a:endParaRPr lang="es-CO" sz="9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rPr>
                        <a:t>Implementación de programas de bienestar, salud ocupacional e incentivos</a:t>
                      </a: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99%</a:t>
                      </a:r>
                      <a:endParaRPr lang="es-CO" sz="9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99%</a:t>
                      </a:r>
                      <a:endParaRPr lang="es-CO" sz="9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70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Al cierre de la vigencia 2018 se destacan las siguientes actividades de bienestar e incentivos:</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Torneo de futbol en sede central y direcciones territoriales.</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Torneo de voleibol en sede central y direcciones territoriales.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Participación de los servidores públicos en las disciplinas deportivas de los Juegos de la Función Pública.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Se realizó la caminata ecológica al Parque Entre Nubes, con la participación de 8 servidores públicos de la sede central, con acompañamiento del IDRD.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Se realizó el día del niño en la sede central y dirección territorial Cundinamarca, se contó con la participación de 370 niños.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Se realizaron las vacaciones recreativas en la sede central y dirección territorial Cundinamarca, se contó con la participación de 90 niños entre los 5 y 10 años de edad.</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Se realizó la feria de emprendimiento, con la participación del Sena y la Caja de Compensación Familiar, donde ofrecieron su portafolio de emprendimiento. </a:t>
                      </a:r>
                    </a:p>
                    <a:p>
                      <a:pPr marL="171450" indent="-171450" algn="just" fontAlgn="t">
                        <a:buFont typeface="Arial" panose="020B0604020202020204" pitchFamily="34" charset="0"/>
                        <a:buChar char="•"/>
                      </a:pPr>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Se realizó el encuentro nacional de pre-pensionados de la sede central y direcciones territoriales, con la participación de un total de 392 funcionarios a nivel nacional. Teniendo en cuenta que se presentó empate en el primer lugar para seleccionar al mejor empleado de carrera administrativa a nivel nacional (82 funcionarios), se realizó sorteo en presencia de la Comisión de Personal, para seleccionar el ganador del incentivo.</a:t>
                      </a:r>
                    </a:p>
                    <a:p>
                      <a:pPr algn="just" fontAlgn="t"/>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Por otra parte, se generó el listado con la calificación de los acuerdos de gestión de los empleados de libre nombramiento y remoción del año 2017, el cual se presentó a la Comisión de Personal. De 35 funcionarios de libre nombramiento y remoción, solo 6 alcanzaron el nivel sobresaliente. Durante el evento de cierre de gestión, se entregaron los incentivos a los mejores empleados de carrera administrativa, por nivel jerárquico, en la sede central y la dirección territorial Cundinamarca (6 funcionarios) y al mejor empleado de libre nombramiento y remoción-gerente público (1 funcionario). </a:t>
                      </a:r>
                    </a:p>
                    <a:p>
                      <a:pPr marL="0" indent="0" algn="just" fontAlgn="t">
                        <a:buFont typeface="Arial" panose="020B0604020202020204" pitchFamily="34" charset="0"/>
                        <a:buNone/>
                      </a:pPr>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Realización de la feria navideña con la participaron de los servidores públicos de la sede central y dirección territorial Cundinamarca, a través de la venta de diversos artículos y productos comestibles, en 44 puestos de venta. </a:t>
                      </a:r>
                    </a:p>
                    <a:p>
                      <a:pPr algn="just" fontAlgn="t"/>
                      <a:r>
                        <a:rPr lang="es-CO" sz="75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El no cumplimiento del 100% del programa obedeció a los cambios que se presentaron en la entidad y del ingreso y retiro de funcionarios por el concurso de méritos. Adicionalmente, se canceló la aplicación de la encuesta de medición de clima laboral, la cual se realizará en el año 2019.</a:t>
                      </a:r>
                      <a:endParaRPr lang="es-CO" sz="75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rPr>
                        <a:t>100%</a:t>
                      </a: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rPr>
                        <a:t>Secretaría </a:t>
                      </a:r>
                      <a:r>
                        <a:rPr lang="es-CO" sz="900" b="0" i="0" u="none" strike="noStrike" dirty="0" smtClean="0">
                          <a:solidFill>
                            <a:srgbClr val="000000"/>
                          </a:solidFill>
                          <a:effectLst/>
                          <a:latin typeface="Segoe UI" panose="020B0502040204020203" pitchFamily="34" charset="0"/>
                          <a:ea typeface="Segoe UI" panose="020B0502040204020203" pitchFamily="34" charset="0"/>
                          <a:cs typeface="Segoe UI" panose="020B0502040204020203" pitchFamily="34" charset="0"/>
                        </a:rPr>
                        <a:t>General/ </a:t>
                      </a:r>
                      <a:r>
                        <a:rPr lang="es-CO" sz="9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rPr>
                        <a:t>Talento Humano IGAC</a:t>
                      </a:r>
                    </a:p>
                  </a:txBody>
                  <a:tcPr marL="6297" marR="6297" marT="62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150912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2 Conector recto"/>
          <p:cNvCxnSpPr/>
          <p:nvPr/>
        </p:nvCxnSpPr>
        <p:spPr>
          <a:xfrm>
            <a:off x="193170" y="974045"/>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7" name="object 911"/>
          <p:cNvSpPr txBox="1"/>
          <p:nvPr/>
        </p:nvSpPr>
        <p:spPr>
          <a:xfrm>
            <a:off x="179512" y="645393"/>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Direccionamiento Estratégico y Planeación – IGAC</a:t>
            </a:r>
            <a:endParaRPr lang="da-DK" sz="2000" b="1" spc="95" dirty="0">
              <a:solidFill>
                <a:srgbClr val="B6004B"/>
              </a:solidFill>
              <a:latin typeface="+mj-lt"/>
              <a:ea typeface="Arial" charset="0"/>
              <a:cs typeface="Arial" charset="0"/>
            </a:endParaRPr>
          </a:p>
        </p:txBody>
      </p:sp>
      <p:graphicFrame>
        <p:nvGraphicFramePr>
          <p:cNvPr id="64" name="32 Tabla"/>
          <p:cNvGraphicFramePr>
            <a:graphicFrameLocks noGrp="1"/>
          </p:cNvGraphicFramePr>
          <p:nvPr>
            <p:extLst>
              <p:ext uri="{D42A27DB-BD31-4B8C-83A1-F6EECF244321}">
                <p14:modId xmlns:p14="http://schemas.microsoft.com/office/powerpoint/2010/main" val="661999104"/>
              </p:ext>
            </p:extLst>
          </p:nvPr>
        </p:nvGraphicFramePr>
        <p:xfrm>
          <a:off x="321014" y="994921"/>
          <a:ext cx="8520880" cy="3437536"/>
        </p:xfrm>
        <a:graphic>
          <a:graphicData uri="http://schemas.openxmlformats.org/drawingml/2006/table">
            <a:tbl>
              <a:tblPr/>
              <a:tblGrid>
                <a:gridCol w="1374789">
                  <a:extLst>
                    <a:ext uri="{9D8B030D-6E8A-4147-A177-3AD203B41FA5}">
                      <a16:colId xmlns="" xmlns:a16="http://schemas.microsoft.com/office/drawing/2014/main" val="20000"/>
                    </a:ext>
                  </a:extLst>
                </a:gridCol>
                <a:gridCol w="1138317">
                  <a:extLst>
                    <a:ext uri="{9D8B030D-6E8A-4147-A177-3AD203B41FA5}">
                      <a16:colId xmlns="" xmlns:a16="http://schemas.microsoft.com/office/drawing/2014/main" val="20001"/>
                    </a:ext>
                  </a:extLst>
                </a:gridCol>
                <a:gridCol w="603803">
                  <a:extLst>
                    <a:ext uri="{9D8B030D-6E8A-4147-A177-3AD203B41FA5}">
                      <a16:colId xmlns="" xmlns:a16="http://schemas.microsoft.com/office/drawing/2014/main" val="20002"/>
                    </a:ext>
                  </a:extLst>
                </a:gridCol>
                <a:gridCol w="676877">
                  <a:extLst>
                    <a:ext uri="{9D8B030D-6E8A-4147-A177-3AD203B41FA5}">
                      <a16:colId xmlns="" xmlns:a16="http://schemas.microsoft.com/office/drawing/2014/main" val="20003"/>
                    </a:ext>
                  </a:extLst>
                </a:gridCol>
                <a:gridCol w="3236803">
                  <a:extLst>
                    <a:ext uri="{9D8B030D-6E8A-4147-A177-3AD203B41FA5}">
                      <a16:colId xmlns="" xmlns:a16="http://schemas.microsoft.com/office/drawing/2014/main" val="20004"/>
                    </a:ext>
                  </a:extLst>
                </a:gridCol>
                <a:gridCol w="607156">
                  <a:extLst>
                    <a:ext uri="{9D8B030D-6E8A-4147-A177-3AD203B41FA5}">
                      <a16:colId xmlns="" xmlns:a16="http://schemas.microsoft.com/office/drawing/2014/main" val="20005"/>
                    </a:ext>
                  </a:extLst>
                </a:gridCol>
                <a:gridCol w="883135">
                  <a:extLst>
                    <a:ext uri="{9D8B030D-6E8A-4147-A177-3AD203B41FA5}">
                      <a16:colId xmlns="" xmlns:a16="http://schemas.microsoft.com/office/drawing/2014/main" val="20006"/>
                    </a:ext>
                  </a:extLst>
                </a:gridCol>
              </a:tblGrid>
              <a:tr h="382871">
                <a:tc>
                  <a:txBody>
                    <a:bodyPr/>
                    <a:lstStyle/>
                    <a:p>
                      <a:pPr algn="ctr" fontAlgn="ctr"/>
                      <a:r>
                        <a:rPr lang="es-CO" sz="900" b="1" i="0" u="none" strike="noStrike" dirty="0">
                          <a:solidFill>
                            <a:srgbClr val="FFFFFF"/>
                          </a:solidFill>
                          <a:effectLst/>
                          <a:latin typeface="+mn-lt"/>
                        </a:rPr>
                        <a:t>Estrategia</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 %</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Responsable(s)</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extLst>
                  <a:ext uri="{0D108BD9-81ED-4DB2-BD59-A6C34878D82A}">
                    <a16:rowId xmlns="" xmlns:a16="http://schemas.microsoft.com/office/drawing/2014/main" val="10000"/>
                  </a:ext>
                </a:extLst>
              </a:tr>
              <a:tr h="2253007">
                <a:tc>
                  <a:txBody>
                    <a:bodyPr/>
                    <a:lstStyle/>
                    <a:p>
                      <a:pPr algn="ctr" fontAlgn="ctr"/>
                      <a:r>
                        <a:rPr lang="es-CO" sz="900" b="0" i="0" u="none" strike="noStrike" dirty="0">
                          <a:solidFill>
                            <a:srgbClr val="000000"/>
                          </a:solidFill>
                          <a:effectLst/>
                          <a:latin typeface="+mn-lt"/>
                        </a:rPr>
                        <a:t>Implementar, mantener y mejorar el Sistema de Gestión y Control en el contexto del Sistema de Gestión.</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Mantener el Sistema de Gestión Integrado  bajo los lineamientos de la normas  ISO 9001:2015, NTCGP-1000:2009, 14001:2015, MECI:2014  y 17025:2005</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800" b="0" i="0" u="none" strike="noStrike" dirty="0" smtClean="0">
                          <a:solidFill>
                            <a:srgbClr val="000000"/>
                          </a:solidFill>
                          <a:effectLst/>
                          <a:latin typeface="+mn-lt"/>
                        </a:rPr>
                        <a:t>A cierre de 2018 se destacan las siguientes actividades para el fortalecimiento del SGI:</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Realización del juego apúntele al SGC. </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 publicaron videos para facilitar el uso de los módulos de acciones y riesgos en SOFIGAC y en la IGACNET. </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 brindó acompañamiento metodológico para la generación de documentos del SGI.</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Durante el año 2018 se actualizaron 278 documentos. </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 orientó a los procesos de la sede central y Direcciones Territoriales en la formulación de acciones de mejoramiento.</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 realiza seguimiento a las acciones identificadas por los diferentes orígenes. </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 realizó visita para el mantenimiento y fortalecimiento del SGI a las DT Bolívar y Huila La DT Magdalena.  </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 realizó reunión preparatoria para la RXD.</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La Revisión por la Dirección se llevó a cabo el 29 de octubre en el marco del Comité Institucional de Gestión y Desempeño. El acta se puede consultar en el aplicativo SOFIGAC. La auditoria externa se acompañó y se llevó a cabo así:  Noviembre 1° reunión de apertura y AE en DT Bolívar, Nov.2: AE en Magdalena y Boyacá, Nov. 9 AE en DT Huila y Cesar, Nov. 14 al 16 AE en Sede central. No se encontraron no conformidades. </a:t>
                      </a:r>
                    </a:p>
                    <a:p>
                      <a:pPr marL="171450" indent="-171450" algn="just" fontAlgn="t">
                        <a:buFont typeface="Arial" panose="020B0604020202020204" pitchFamily="34" charset="0"/>
                        <a:buChar char="•"/>
                      </a:pPr>
                      <a:r>
                        <a:rPr lang="es-CO" sz="800" b="0" i="0" u="none" strike="noStrike" dirty="0" smtClean="0">
                          <a:solidFill>
                            <a:srgbClr val="000000"/>
                          </a:solidFill>
                          <a:effectLst/>
                          <a:latin typeface="+mn-lt"/>
                        </a:rPr>
                        <a:t>Se brindó orientación metodológica para la articulación de los sistemas de gestión ambiental, SGSST, LNS, Documental, Seguridad de la información y los demás que aplican. </a:t>
                      </a:r>
                      <a:endParaRPr lang="es-CO" sz="800" b="0" i="0" u="none" strike="noStrike" dirty="0">
                        <a:solidFill>
                          <a:srgbClr val="000000"/>
                        </a:solidFill>
                        <a:effectLst/>
                        <a:latin typeface="+mn-lt"/>
                      </a:endParaRPr>
                    </a:p>
                  </a:txBody>
                  <a:tcPr marL="6665" marR="6665" marT="666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1</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Oficina Asesora de Planeación IGAC</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215073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2 Conector recto"/>
          <p:cNvCxnSpPr/>
          <p:nvPr/>
        </p:nvCxnSpPr>
        <p:spPr>
          <a:xfrm>
            <a:off x="179512" y="1100509"/>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55" name="object 911"/>
          <p:cNvSpPr txBox="1"/>
          <p:nvPr/>
        </p:nvSpPr>
        <p:spPr>
          <a:xfrm>
            <a:off x="113426" y="674576"/>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Direccionamiento Estratégico y Planeación – IGAC</a:t>
            </a:r>
            <a:endParaRPr lang="da-DK" sz="2000" b="1" spc="95" dirty="0">
              <a:solidFill>
                <a:srgbClr val="B6004B"/>
              </a:solidFill>
              <a:latin typeface="+mj-lt"/>
              <a:ea typeface="Arial" charset="0"/>
              <a:cs typeface="Arial" charset="0"/>
            </a:endParaRPr>
          </a:p>
        </p:txBody>
      </p:sp>
      <p:graphicFrame>
        <p:nvGraphicFramePr>
          <p:cNvPr id="56" name="33 Tabla"/>
          <p:cNvGraphicFramePr>
            <a:graphicFrameLocks noGrp="1"/>
          </p:cNvGraphicFramePr>
          <p:nvPr>
            <p:extLst>
              <p:ext uri="{D42A27DB-BD31-4B8C-83A1-F6EECF244321}">
                <p14:modId xmlns:p14="http://schemas.microsoft.com/office/powerpoint/2010/main" val="520420487"/>
              </p:ext>
            </p:extLst>
          </p:nvPr>
        </p:nvGraphicFramePr>
        <p:xfrm>
          <a:off x="402435" y="1413221"/>
          <a:ext cx="8567974" cy="2458388"/>
        </p:xfrm>
        <a:graphic>
          <a:graphicData uri="http://schemas.openxmlformats.org/drawingml/2006/table">
            <a:tbl>
              <a:tblPr/>
              <a:tblGrid>
                <a:gridCol w="1431209">
                  <a:extLst>
                    <a:ext uri="{9D8B030D-6E8A-4147-A177-3AD203B41FA5}">
                      <a16:colId xmlns="" xmlns:a16="http://schemas.microsoft.com/office/drawing/2014/main" val="20000"/>
                    </a:ext>
                  </a:extLst>
                </a:gridCol>
                <a:gridCol w="824656">
                  <a:extLst>
                    <a:ext uri="{9D8B030D-6E8A-4147-A177-3AD203B41FA5}">
                      <a16:colId xmlns="" xmlns:a16="http://schemas.microsoft.com/office/drawing/2014/main" val="20001"/>
                    </a:ext>
                  </a:extLst>
                </a:gridCol>
                <a:gridCol w="674719">
                  <a:extLst>
                    <a:ext uri="{9D8B030D-6E8A-4147-A177-3AD203B41FA5}">
                      <a16:colId xmlns="" xmlns:a16="http://schemas.microsoft.com/office/drawing/2014/main" val="20002"/>
                    </a:ext>
                  </a:extLst>
                </a:gridCol>
                <a:gridCol w="873221">
                  <a:extLst>
                    <a:ext uri="{9D8B030D-6E8A-4147-A177-3AD203B41FA5}">
                      <a16:colId xmlns="" xmlns:a16="http://schemas.microsoft.com/office/drawing/2014/main" val="20003"/>
                    </a:ext>
                  </a:extLst>
                </a:gridCol>
                <a:gridCol w="3089505">
                  <a:extLst>
                    <a:ext uri="{9D8B030D-6E8A-4147-A177-3AD203B41FA5}">
                      <a16:colId xmlns="" xmlns:a16="http://schemas.microsoft.com/office/drawing/2014/main" val="20004"/>
                    </a:ext>
                  </a:extLst>
                </a:gridCol>
                <a:gridCol w="768485">
                  <a:extLst>
                    <a:ext uri="{9D8B030D-6E8A-4147-A177-3AD203B41FA5}">
                      <a16:colId xmlns="" xmlns:a16="http://schemas.microsoft.com/office/drawing/2014/main" val="20005"/>
                    </a:ext>
                  </a:extLst>
                </a:gridCol>
                <a:gridCol w="906179">
                  <a:extLst>
                    <a:ext uri="{9D8B030D-6E8A-4147-A177-3AD203B41FA5}">
                      <a16:colId xmlns="" xmlns:a16="http://schemas.microsoft.com/office/drawing/2014/main" val="20006"/>
                    </a:ext>
                  </a:extLst>
                </a:gridCol>
              </a:tblGrid>
              <a:tr h="363013">
                <a:tc>
                  <a:txBody>
                    <a:bodyPr/>
                    <a:lstStyle/>
                    <a:p>
                      <a:pPr algn="ctr" fontAlgn="ctr"/>
                      <a:r>
                        <a:rPr lang="es-CO" sz="900" b="1" i="0" u="none" strike="noStrike" dirty="0">
                          <a:solidFill>
                            <a:srgbClr val="FFFFFF"/>
                          </a:solidFill>
                          <a:effectLst/>
                          <a:latin typeface="+mn-lt"/>
                        </a:rPr>
                        <a:t>Estrategia</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tc>
                  <a:txBody>
                    <a:bodyPr/>
                    <a:lstStyle/>
                    <a:p>
                      <a:pPr algn="ctr" fontAlgn="ctr"/>
                      <a:r>
                        <a:rPr lang="es-CO" sz="900" b="1" i="0" u="none" strike="noStrike" dirty="0">
                          <a:solidFill>
                            <a:srgbClr val="FFFFFF"/>
                          </a:solidFill>
                          <a:effectLst/>
                          <a:latin typeface="+mn-lt"/>
                        </a:rPr>
                        <a:t>Responsable(s)</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1869B"/>
                    </a:solidFill>
                  </a:tcPr>
                </a:tc>
                <a:extLst>
                  <a:ext uri="{0D108BD9-81ED-4DB2-BD59-A6C34878D82A}">
                    <a16:rowId xmlns="" xmlns:a16="http://schemas.microsoft.com/office/drawing/2014/main" val="10000"/>
                  </a:ext>
                </a:extLst>
              </a:tr>
              <a:tr h="2095375">
                <a:tc>
                  <a:txBody>
                    <a:bodyPr/>
                    <a:lstStyle/>
                    <a:p>
                      <a:pPr algn="ctr" fontAlgn="ctr"/>
                      <a:r>
                        <a:rPr lang="es-CO" sz="900" b="0" i="0" u="none" strike="noStrike" dirty="0">
                          <a:solidFill>
                            <a:srgbClr val="000000"/>
                          </a:solidFill>
                          <a:effectLst/>
                          <a:latin typeface="+mn-lt"/>
                        </a:rPr>
                        <a:t>Gestionar y materializar el proceso de modernización</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Proceso de modernización Institucional</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25%</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100%</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900" b="0" i="0" u="none" strike="noStrike" dirty="0" smtClean="0">
                          <a:solidFill>
                            <a:srgbClr val="000000"/>
                          </a:solidFill>
                          <a:effectLst/>
                          <a:latin typeface="+mn-lt"/>
                        </a:rPr>
                        <a:t>El proyecto de modernización del Instituto terminó en el mes de Octubre de 2018, en donde se consolidaron todos los documentos soportes y de esa manera fue entregado el estudio técnico- económico a la Secretaria General para su posterior estudio, revisión y aprobación; adicionalmente con la firma contratada se terminó el proceso y se liquidó el contrato y su definición o puesta en marcha queda a disposición de la nueva Administración.</a:t>
                      </a:r>
                    </a:p>
                    <a:p>
                      <a:pPr algn="just" fontAlgn="t"/>
                      <a:r>
                        <a:rPr lang="es-CO" sz="900" b="0" i="0" u="none" strike="noStrike" dirty="0" smtClean="0">
                          <a:solidFill>
                            <a:srgbClr val="000000"/>
                          </a:solidFill>
                          <a:effectLst/>
                          <a:latin typeface="+mn-lt"/>
                        </a:rPr>
                        <a:t> </a:t>
                      </a:r>
                      <a:r>
                        <a:rPr lang="es-CO" sz="900" b="0" i="0" u="none" strike="noStrike" dirty="0">
                          <a:solidFill>
                            <a:srgbClr val="000000"/>
                          </a:solidFill>
                          <a:effectLst/>
                          <a:latin typeface="+mn-lt"/>
                        </a:rPr>
                        <a:t/>
                      </a:r>
                      <a:br>
                        <a:rPr lang="es-CO" sz="900" b="0" i="0" u="none" strike="noStrike" dirty="0">
                          <a:solidFill>
                            <a:srgbClr val="000000"/>
                          </a:solidFill>
                          <a:effectLst/>
                          <a:latin typeface="+mn-lt"/>
                        </a:rPr>
                      </a:b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25%</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900" b="0" i="0" u="none" strike="noStrike" dirty="0">
                          <a:solidFill>
                            <a:srgbClr val="000000"/>
                          </a:solidFill>
                          <a:effectLst/>
                          <a:latin typeface="+mn-lt"/>
                        </a:rPr>
                        <a:t>Secretaría General IGAC</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86267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1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59" name="object 911"/>
          <p:cNvSpPr txBox="1"/>
          <p:nvPr/>
        </p:nvSpPr>
        <p:spPr>
          <a:xfrm>
            <a:off x="179512" y="967832"/>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Arial" charset="0"/>
                <a:ea typeface="Arial" charset="0"/>
                <a:cs typeface="Arial" charset="0"/>
              </a:rPr>
              <a:t>Dimensión: Gestión </a:t>
            </a:r>
            <a:r>
              <a:rPr lang="es-CO" altLang="es-CO" sz="2000" b="1" spc="95" dirty="0">
                <a:solidFill>
                  <a:srgbClr val="B6004B"/>
                </a:solidFill>
                <a:latin typeface="Arial" charset="0"/>
                <a:ea typeface="Arial" charset="0"/>
                <a:cs typeface="Arial" charset="0"/>
              </a:rPr>
              <a:t>con Valores para </a:t>
            </a:r>
            <a:r>
              <a:rPr lang="es-CO" altLang="es-CO" sz="2000" b="1" spc="95" dirty="0" smtClean="0">
                <a:solidFill>
                  <a:srgbClr val="B6004B"/>
                </a:solidFill>
                <a:latin typeface="Arial" charset="0"/>
                <a:ea typeface="Arial" charset="0"/>
                <a:cs typeface="Arial" charset="0"/>
              </a:rPr>
              <a:t>Resultados - IGAC</a:t>
            </a:r>
            <a:endParaRPr lang="da-DK" sz="2000" b="1" spc="95" dirty="0">
              <a:solidFill>
                <a:srgbClr val="B6004B"/>
              </a:solidFill>
              <a:latin typeface="Arial" charset="0"/>
              <a:ea typeface="Arial" charset="0"/>
              <a:cs typeface="Arial" charset="0"/>
            </a:endParaRPr>
          </a:p>
        </p:txBody>
      </p:sp>
      <p:graphicFrame>
        <p:nvGraphicFramePr>
          <p:cNvPr id="60" name="7 Tabla"/>
          <p:cNvGraphicFramePr>
            <a:graphicFrameLocks noGrp="1"/>
          </p:cNvGraphicFramePr>
          <p:nvPr>
            <p:extLst>
              <p:ext uri="{D42A27DB-BD31-4B8C-83A1-F6EECF244321}">
                <p14:modId xmlns:p14="http://schemas.microsoft.com/office/powerpoint/2010/main" val="3717247395"/>
              </p:ext>
            </p:extLst>
          </p:nvPr>
        </p:nvGraphicFramePr>
        <p:xfrm>
          <a:off x="395536" y="1419622"/>
          <a:ext cx="8229599" cy="3456384"/>
        </p:xfrm>
        <a:graphic>
          <a:graphicData uri="http://schemas.openxmlformats.org/drawingml/2006/table">
            <a:tbl>
              <a:tblPr/>
              <a:tblGrid>
                <a:gridCol w="1643699">
                  <a:extLst>
                    <a:ext uri="{9D8B030D-6E8A-4147-A177-3AD203B41FA5}">
                      <a16:colId xmlns="" xmlns:a16="http://schemas.microsoft.com/office/drawing/2014/main" val="20000"/>
                    </a:ext>
                  </a:extLst>
                </a:gridCol>
                <a:gridCol w="1164613">
                  <a:extLst>
                    <a:ext uri="{9D8B030D-6E8A-4147-A177-3AD203B41FA5}">
                      <a16:colId xmlns="" xmlns:a16="http://schemas.microsoft.com/office/drawing/2014/main" val="20001"/>
                    </a:ext>
                  </a:extLst>
                </a:gridCol>
                <a:gridCol w="576064">
                  <a:extLst>
                    <a:ext uri="{9D8B030D-6E8A-4147-A177-3AD203B41FA5}">
                      <a16:colId xmlns="" xmlns:a16="http://schemas.microsoft.com/office/drawing/2014/main" val="20002"/>
                    </a:ext>
                  </a:extLst>
                </a:gridCol>
                <a:gridCol w="974968">
                  <a:extLst>
                    <a:ext uri="{9D8B030D-6E8A-4147-A177-3AD203B41FA5}">
                      <a16:colId xmlns="" xmlns:a16="http://schemas.microsoft.com/office/drawing/2014/main" val="20003"/>
                    </a:ext>
                  </a:extLst>
                </a:gridCol>
                <a:gridCol w="2430908">
                  <a:extLst>
                    <a:ext uri="{9D8B030D-6E8A-4147-A177-3AD203B41FA5}">
                      <a16:colId xmlns="" xmlns:a16="http://schemas.microsoft.com/office/drawing/2014/main" val="20004"/>
                    </a:ext>
                  </a:extLst>
                </a:gridCol>
                <a:gridCol w="586401">
                  <a:extLst>
                    <a:ext uri="{9D8B030D-6E8A-4147-A177-3AD203B41FA5}">
                      <a16:colId xmlns="" xmlns:a16="http://schemas.microsoft.com/office/drawing/2014/main" val="20005"/>
                    </a:ext>
                  </a:extLst>
                </a:gridCol>
                <a:gridCol w="852946">
                  <a:extLst>
                    <a:ext uri="{9D8B030D-6E8A-4147-A177-3AD203B41FA5}">
                      <a16:colId xmlns="" xmlns:a16="http://schemas.microsoft.com/office/drawing/2014/main" val="20006"/>
                    </a:ext>
                  </a:extLst>
                </a:gridCol>
              </a:tblGrid>
              <a:tr h="688393">
                <a:tc>
                  <a:txBody>
                    <a:bodyPr/>
                    <a:lstStyle/>
                    <a:p>
                      <a:pPr algn="ctr" fontAlgn="ctr"/>
                      <a:r>
                        <a:rPr lang="es-CO" sz="900" b="1" i="0" u="none" strike="noStrike" dirty="0">
                          <a:solidFill>
                            <a:srgbClr val="FFFFFF"/>
                          </a:solidFill>
                          <a:effectLst/>
                          <a:latin typeface="+mj-lt"/>
                        </a:rPr>
                        <a:t>Estrategia</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j-lt"/>
                        </a:rPr>
                        <a:t>Indicador</a:t>
                      </a:r>
                      <a:endParaRPr lang="es-CO" sz="900" b="1" i="0" u="none" strike="noStrike" dirty="0">
                        <a:solidFill>
                          <a:srgbClr val="FFFFFF"/>
                        </a:solidFill>
                        <a:effectLst/>
                        <a:latin typeface="+mj-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Meta </a:t>
                      </a:r>
                      <a:r>
                        <a:rPr lang="es-CO" sz="900" b="1" i="0" u="none" strike="noStrike" dirty="0" smtClean="0">
                          <a:solidFill>
                            <a:srgbClr val="FFFFFF"/>
                          </a:solidFill>
                          <a:effectLst/>
                          <a:latin typeface="+mj-lt"/>
                        </a:rPr>
                        <a:t>alcanzada</a:t>
                      </a:r>
                      <a:endParaRPr lang="es-CO" sz="900" b="1" i="0" u="none" strike="noStrike" dirty="0">
                        <a:solidFill>
                          <a:srgbClr val="FFFFFF"/>
                        </a:solidFill>
                        <a:effectLst/>
                        <a:latin typeface="+mj-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Meta alcanzada</a:t>
                      </a:r>
                      <a:br>
                        <a:rPr lang="es-CO" sz="900" b="1" i="0" u="none" strike="noStrike" dirty="0">
                          <a:solidFill>
                            <a:srgbClr val="FFFFFF"/>
                          </a:solidFill>
                          <a:effectLst/>
                          <a:latin typeface="+mj-lt"/>
                        </a:rPr>
                      </a:br>
                      <a:r>
                        <a:rPr lang="es-CO" sz="900" b="1" i="0" u="none" strike="noStrike" dirty="0" smtClean="0">
                          <a:solidFill>
                            <a:srgbClr val="FFFFFF"/>
                          </a:solidFill>
                          <a:effectLst/>
                          <a:latin typeface="+mj-lt"/>
                        </a:rPr>
                        <a:t> </a:t>
                      </a:r>
                      <a:r>
                        <a:rPr lang="es-CO" sz="900" b="1" i="0" u="none" strike="noStrike" dirty="0">
                          <a:solidFill>
                            <a:srgbClr val="FFFFFF"/>
                          </a:solidFill>
                          <a:effectLst/>
                          <a:latin typeface="+mj-lt"/>
                        </a:rPr>
                        <a:t>%</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Avance </a:t>
                      </a:r>
                      <a:r>
                        <a:rPr lang="es-CO" sz="900" b="1" i="0" u="none" strike="noStrike" dirty="0" smtClean="0">
                          <a:solidFill>
                            <a:srgbClr val="FFFFFF"/>
                          </a:solidFill>
                          <a:effectLst/>
                          <a:latin typeface="+mj-lt"/>
                        </a:rPr>
                        <a:t>Cualitativo</a:t>
                      </a:r>
                      <a:endParaRPr lang="es-CO" sz="900" b="1" i="0" u="none" strike="noStrike" dirty="0">
                        <a:solidFill>
                          <a:srgbClr val="FFFFFF"/>
                        </a:solidFill>
                        <a:effectLst/>
                        <a:latin typeface="+mj-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Meta</a:t>
                      </a:r>
                      <a:br>
                        <a:rPr lang="es-CO" sz="900" b="1" i="0" u="none" strike="noStrike" dirty="0">
                          <a:solidFill>
                            <a:srgbClr val="FFFFFF"/>
                          </a:solidFill>
                          <a:effectLst/>
                          <a:latin typeface="+mj-lt"/>
                        </a:rPr>
                      </a:br>
                      <a:r>
                        <a:rPr lang="es-CO" sz="900" b="1" i="0" u="none" strike="noStrike" dirty="0">
                          <a:solidFill>
                            <a:srgbClr val="FFFFFF"/>
                          </a:solidFill>
                          <a:effectLst/>
                          <a:latin typeface="+mj-lt"/>
                        </a:rPr>
                        <a:t>2018</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j-lt"/>
                        </a:rPr>
                        <a:t>Responsable(s)</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1233806">
                <a:tc>
                  <a:txBody>
                    <a:bodyPr/>
                    <a:lstStyle/>
                    <a:p>
                      <a:pPr algn="ctr" fontAlgn="ctr"/>
                      <a:r>
                        <a:rPr lang="es-CO" sz="900" b="0" i="0" u="none" strike="noStrike" dirty="0">
                          <a:solidFill>
                            <a:srgbClr val="000000"/>
                          </a:solidFill>
                          <a:effectLst/>
                          <a:latin typeface="+mj-lt"/>
                        </a:rPr>
                        <a:t>Generar los parámetros técnicos y científicos, orientados a la producción de información en materia geodésica, cartográfica, agrológica, geográfica y catastral, en el marco de la Infraestructura Colombiana de Datos Espaciales (ICDE)</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Hectáreas con cubrimiento de Cartografía básica Escala 1:25.000</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j-lt"/>
                        </a:rPr>
                        <a:t>2.500.000</a:t>
                      </a:r>
                      <a:endParaRPr lang="es-CO" sz="900" b="0" i="0" u="none" strike="noStrike" dirty="0">
                        <a:solidFill>
                          <a:srgbClr val="000000"/>
                        </a:solidFill>
                        <a:effectLst/>
                        <a:latin typeface="+mj-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j-lt"/>
                        </a:rPr>
                        <a:t>137%</a:t>
                      </a:r>
                      <a:endParaRPr lang="es-CO" sz="900" b="0" i="0" u="none" strike="noStrike" dirty="0">
                        <a:solidFill>
                          <a:srgbClr val="000000"/>
                        </a:solidFill>
                        <a:effectLst/>
                        <a:latin typeface="+mj-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900" b="0" i="0" u="none" strike="noStrike" dirty="0" smtClean="0">
                          <a:solidFill>
                            <a:srgbClr val="000000"/>
                          </a:solidFill>
                          <a:effectLst/>
                          <a:latin typeface="+mj-lt"/>
                        </a:rPr>
                        <a:t>Al cierre del año se tiene un avance acumulado de 2.500.000 has generadas de cartografía básica a escala 1;25,000. La información se entregó al Centro de Información para su respectiva publicación.</a:t>
                      </a:r>
                      <a:endParaRPr lang="es-CO" sz="900" b="0" i="0" u="none" strike="noStrike" dirty="0">
                        <a:solidFill>
                          <a:srgbClr val="000000"/>
                        </a:solidFill>
                        <a:effectLst/>
                        <a:latin typeface="+mj-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       1.821.000 </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chemeClr val="tx1"/>
                          </a:solidFill>
                          <a:effectLst/>
                          <a:latin typeface="+mj-lt"/>
                        </a:rPr>
                        <a:t>Subd. Geografía y Cartografía IGAC</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1534185">
                <a:tc>
                  <a:txBody>
                    <a:bodyPr/>
                    <a:lstStyle/>
                    <a:p>
                      <a:pPr algn="ctr" fontAlgn="ctr"/>
                      <a:r>
                        <a:rPr lang="es-CO" sz="900" b="0" i="0" u="none" strike="noStrike" dirty="0">
                          <a:solidFill>
                            <a:srgbClr val="000000"/>
                          </a:solidFill>
                          <a:effectLst/>
                          <a:latin typeface="+mj-lt"/>
                        </a:rPr>
                        <a:t>Generar los parámetros técnicos y científicos, orientados a la producción de información en materia geodésica, cartográfica, agrológica, geográfica y catastral, en el marco de la Infraestructura Colombiana de Datos Espaciales (ICDE)</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Hectáreas de cubrimiento de Cartografía básica Escala 1:2.000</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chemeClr val="tx1"/>
                          </a:solidFill>
                          <a:effectLst/>
                          <a:latin typeface="+mj-lt"/>
                        </a:rPr>
                        <a:t>654</a:t>
                      </a:r>
                      <a:endParaRPr lang="es-CO" sz="900" b="0" i="0" u="none" strike="noStrike" dirty="0">
                        <a:solidFill>
                          <a:schemeClr val="tx1"/>
                        </a:solidFill>
                        <a:effectLst/>
                        <a:latin typeface="+mj-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chemeClr val="tx1"/>
                          </a:solidFill>
                          <a:effectLst/>
                          <a:latin typeface="+mj-lt"/>
                        </a:rPr>
                        <a:t>65%</a:t>
                      </a:r>
                      <a:endParaRPr lang="es-CO" sz="900" b="0" i="0" u="none" strike="noStrike" dirty="0">
                        <a:solidFill>
                          <a:schemeClr val="tx1"/>
                        </a:solidFill>
                        <a:effectLst/>
                        <a:latin typeface="+mj-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s-CO" sz="900" b="0" i="0" u="none" strike="noStrike" dirty="0" smtClean="0">
                          <a:solidFill>
                            <a:srgbClr val="000000"/>
                          </a:solidFill>
                          <a:effectLst/>
                          <a:latin typeface="+mj-lt"/>
                        </a:rPr>
                        <a:t>Se presentó un avance acumulado de 653,9 has de cartografía a escala 1:2.000 en los procesos de preparación de insumos, captura, clasificación de campo y salidas gráficas. </a:t>
                      </a:r>
                    </a:p>
                    <a:p>
                      <a:pPr algn="just" fontAlgn="t"/>
                      <a:r>
                        <a:rPr lang="es-CO" sz="900" b="0" i="0" u="none" strike="noStrike" dirty="0" smtClean="0">
                          <a:solidFill>
                            <a:srgbClr val="000000"/>
                          </a:solidFill>
                          <a:effectLst/>
                          <a:latin typeface="+mj-lt"/>
                        </a:rPr>
                        <a:t>La información se encuentra disponible en el Centro de Cómputo (Grupo Interno de Trabajo Administración de la información), para ser entregada según requerimiento de usuarios externos.</a:t>
                      </a:r>
                    </a:p>
                  </a:txBody>
                  <a:tcPr marL="6665" marR="6665" marT="666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                1.000 </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j-lt"/>
                        </a:rPr>
                        <a:t>Subd. Geografía y Cartografía IGAC</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445343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p:cNvCxnSpPr/>
          <p:nvPr/>
        </p:nvCxnSpPr>
        <p:spPr>
          <a:xfrm>
            <a:off x="179512" y="1275606"/>
            <a:ext cx="8856984" cy="0"/>
          </a:xfrm>
          <a:prstGeom prst="line">
            <a:avLst/>
          </a:prstGeom>
          <a:ln>
            <a:solidFill>
              <a:srgbClr val="B6004B"/>
            </a:solidFill>
          </a:ln>
        </p:spPr>
        <p:style>
          <a:lnRef idx="1">
            <a:schemeClr val="accent1"/>
          </a:lnRef>
          <a:fillRef idx="0">
            <a:schemeClr val="accent1"/>
          </a:fillRef>
          <a:effectRef idx="0">
            <a:schemeClr val="accent1"/>
          </a:effectRef>
          <a:fontRef idx="minor">
            <a:schemeClr val="tx1"/>
          </a:fontRef>
        </p:style>
      </p:cxnSp>
      <p:sp>
        <p:nvSpPr>
          <p:cNvPr id="30" name="object 911"/>
          <p:cNvSpPr txBox="1"/>
          <p:nvPr/>
        </p:nvSpPr>
        <p:spPr>
          <a:xfrm>
            <a:off x="72508" y="813943"/>
            <a:ext cx="8856984" cy="307777"/>
          </a:xfrm>
          <a:prstGeom prst="rect">
            <a:avLst/>
          </a:prstGeom>
        </p:spPr>
        <p:txBody>
          <a:bodyPr vert="horz" wrap="square" lIns="0" tIns="0" rIns="0" bIns="0" rtlCol="0">
            <a:spAutoFit/>
          </a:bodyPr>
          <a:lstStyle/>
          <a:p>
            <a:pPr marL="12700" algn="ctr"/>
            <a:r>
              <a:rPr lang="es-CO" altLang="es-CO" sz="2000" b="1" spc="95" dirty="0" smtClean="0">
                <a:solidFill>
                  <a:srgbClr val="B6004B"/>
                </a:solidFill>
                <a:latin typeface="+mj-lt"/>
                <a:ea typeface="Arial" charset="0"/>
                <a:cs typeface="Arial" charset="0"/>
              </a:rPr>
              <a:t>Dimensión: Gestión </a:t>
            </a:r>
            <a:r>
              <a:rPr lang="es-CO" altLang="es-CO" sz="2000" b="1" spc="95" dirty="0">
                <a:solidFill>
                  <a:srgbClr val="B6004B"/>
                </a:solidFill>
                <a:latin typeface="+mj-lt"/>
                <a:ea typeface="Arial" charset="0"/>
                <a:cs typeface="Arial" charset="0"/>
              </a:rPr>
              <a:t>con Valores para </a:t>
            </a:r>
            <a:r>
              <a:rPr lang="es-CO" altLang="es-CO" sz="2000" b="1" spc="95" dirty="0" smtClean="0">
                <a:solidFill>
                  <a:srgbClr val="B6004B"/>
                </a:solidFill>
                <a:latin typeface="+mj-lt"/>
                <a:ea typeface="Arial" charset="0"/>
                <a:cs typeface="Arial" charset="0"/>
              </a:rPr>
              <a:t>Resultados - IGAC</a:t>
            </a:r>
            <a:endParaRPr lang="da-DK" sz="2000" b="1" spc="95" dirty="0">
              <a:solidFill>
                <a:srgbClr val="B6004B"/>
              </a:solidFill>
              <a:latin typeface="+mj-lt"/>
              <a:ea typeface="Arial" charset="0"/>
              <a:cs typeface="Arial" charset="0"/>
            </a:endParaRPr>
          </a:p>
        </p:txBody>
      </p:sp>
      <p:graphicFrame>
        <p:nvGraphicFramePr>
          <p:cNvPr id="31" name="33 Tabla"/>
          <p:cNvGraphicFramePr>
            <a:graphicFrameLocks noGrp="1"/>
          </p:cNvGraphicFramePr>
          <p:nvPr>
            <p:extLst>
              <p:ext uri="{D42A27DB-BD31-4B8C-83A1-F6EECF244321}">
                <p14:modId xmlns:p14="http://schemas.microsoft.com/office/powerpoint/2010/main" val="3177018389"/>
              </p:ext>
            </p:extLst>
          </p:nvPr>
        </p:nvGraphicFramePr>
        <p:xfrm>
          <a:off x="335110" y="1497373"/>
          <a:ext cx="8229599" cy="3212985"/>
        </p:xfrm>
        <a:graphic>
          <a:graphicData uri="http://schemas.openxmlformats.org/drawingml/2006/table">
            <a:tbl>
              <a:tblPr/>
              <a:tblGrid>
                <a:gridCol w="1643699">
                  <a:extLst>
                    <a:ext uri="{9D8B030D-6E8A-4147-A177-3AD203B41FA5}">
                      <a16:colId xmlns="" xmlns:a16="http://schemas.microsoft.com/office/drawing/2014/main" val="20000"/>
                    </a:ext>
                  </a:extLst>
                </a:gridCol>
                <a:gridCol w="1153497">
                  <a:extLst>
                    <a:ext uri="{9D8B030D-6E8A-4147-A177-3AD203B41FA5}">
                      <a16:colId xmlns="" xmlns:a16="http://schemas.microsoft.com/office/drawing/2014/main" val="20001"/>
                    </a:ext>
                  </a:extLst>
                </a:gridCol>
                <a:gridCol w="652350">
                  <a:extLst>
                    <a:ext uri="{9D8B030D-6E8A-4147-A177-3AD203B41FA5}">
                      <a16:colId xmlns="" xmlns:a16="http://schemas.microsoft.com/office/drawing/2014/main" val="20002"/>
                    </a:ext>
                  </a:extLst>
                </a:gridCol>
                <a:gridCol w="665424">
                  <a:extLst>
                    <a:ext uri="{9D8B030D-6E8A-4147-A177-3AD203B41FA5}">
                      <a16:colId xmlns="" xmlns:a16="http://schemas.microsoft.com/office/drawing/2014/main" val="20003"/>
                    </a:ext>
                  </a:extLst>
                </a:gridCol>
                <a:gridCol w="2675282">
                  <a:extLst>
                    <a:ext uri="{9D8B030D-6E8A-4147-A177-3AD203B41FA5}">
                      <a16:colId xmlns="" xmlns:a16="http://schemas.microsoft.com/office/drawing/2014/main" val="20004"/>
                    </a:ext>
                  </a:extLst>
                </a:gridCol>
                <a:gridCol w="586401">
                  <a:extLst>
                    <a:ext uri="{9D8B030D-6E8A-4147-A177-3AD203B41FA5}">
                      <a16:colId xmlns="" xmlns:a16="http://schemas.microsoft.com/office/drawing/2014/main" val="20005"/>
                    </a:ext>
                  </a:extLst>
                </a:gridCol>
                <a:gridCol w="852946">
                  <a:extLst>
                    <a:ext uri="{9D8B030D-6E8A-4147-A177-3AD203B41FA5}">
                      <a16:colId xmlns="" xmlns:a16="http://schemas.microsoft.com/office/drawing/2014/main" val="20006"/>
                    </a:ext>
                  </a:extLst>
                </a:gridCol>
              </a:tblGrid>
              <a:tr h="645697">
                <a:tc>
                  <a:txBody>
                    <a:bodyPr/>
                    <a:lstStyle/>
                    <a:p>
                      <a:pPr algn="ctr" fontAlgn="ctr"/>
                      <a:r>
                        <a:rPr lang="es-CO" sz="900" b="1" i="0" u="none" strike="noStrike" dirty="0">
                          <a:solidFill>
                            <a:srgbClr val="FFFFFF"/>
                          </a:solidFill>
                          <a:effectLst/>
                          <a:latin typeface="+mn-lt"/>
                        </a:rPr>
                        <a:t>Estrategia</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smtClean="0">
                          <a:solidFill>
                            <a:srgbClr val="FFFFFF"/>
                          </a:solidFill>
                          <a:effectLst/>
                          <a:latin typeface="+mn-lt"/>
                        </a:rPr>
                        <a:t>Indicador</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t>
                      </a:r>
                      <a:r>
                        <a:rPr lang="es-CO" sz="900" b="1" i="0" u="none" strike="noStrike" dirty="0" smtClean="0">
                          <a:solidFill>
                            <a:srgbClr val="FFFFFF"/>
                          </a:solidFill>
                          <a:effectLst/>
                          <a:latin typeface="+mn-lt"/>
                        </a:rPr>
                        <a:t>alcanzada</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 alcanzada</a:t>
                      </a:r>
                      <a:br>
                        <a:rPr lang="es-CO" sz="900" b="1" i="0" u="none" strike="noStrike" dirty="0">
                          <a:solidFill>
                            <a:srgbClr val="FFFFFF"/>
                          </a:solidFill>
                          <a:effectLst/>
                          <a:latin typeface="+mn-lt"/>
                        </a:rPr>
                      </a:br>
                      <a:r>
                        <a:rPr lang="es-CO" sz="900" b="1" i="0" u="none" strike="noStrike" dirty="0" smtClean="0">
                          <a:solidFill>
                            <a:srgbClr val="FFFFFF"/>
                          </a:solidFill>
                          <a:effectLst/>
                          <a:latin typeface="+mn-lt"/>
                        </a:rPr>
                        <a:t> </a:t>
                      </a:r>
                      <a:r>
                        <a:rPr lang="es-CO" sz="900" b="1" i="0" u="none" strike="noStrike" dirty="0">
                          <a:solidFill>
                            <a:srgbClr val="FFFFFF"/>
                          </a:solidFill>
                          <a:effectLst/>
                          <a:latin typeface="+mn-lt"/>
                        </a:rPr>
                        <a:t>%</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Avance </a:t>
                      </a:r>
                      <a:r>
                        <a:rPr lang="es-CO" sz="900" b="1" i="0" u="none" strike="noStrike" dirty="0" smtClean="0">
                          <a:solidFill>
                            <a:srgbClr val="FFFFFF"/>
                          </a:solidFill>
                          <a:effectLst/>
                          <a:latin typeface="+mn-lt"/>
                        </a:rPr>
                        <a:t>Cualitativo</a:t>
                      </a:r>
                      <a:endParaRPr lang="es-CO" sz="900" b="1" i="0" u="none" strike="noStrike" dirty="0">
                        <a:solidFill>
                          <a:srgbClr val="FFFFFF"/>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Meta</a:t>
                      </a:r>
                      <a:br>
                        <a:rPr lang="es-CO" sz="900" b="1" i="0" u="none" strike="noStrike" dirty="0">
                          <a:solidFill>
                            <a:srgbClr val="FFFFFF"/>
                          </a:solidFill>
                          <a:effectLst/>
                          <a:latin typeface="+mn-lt"/>
                        </a:rPr>
                      </a:br>
                      <a:r>
                        <a:rPr lang="es-CO" sz="900" b="1" i="0" u="none" strike="noStrike" dirty="0">
                          <a:solidFill>
                            <a:srgbClr val="FFFFFF"/>
                          </a:solidFill>
                          <a:effectLst/>
                          <a:latin typeface="+mn-lt"/>
                        </a:rPr>
                        <a:t>2018</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tc>
                  <a:txBody>
                    <a:bodyPr/>
                    <a:lstStyle/>
                    <a:p>
                      <a:pPr algn="ctr" fontAlgn="ctr"/>
                      <a:r>
                        <a:rPr lang="es-CO" sz="900" b="1" i="0" u="none" strike="noStrike" dirty="0">
                          <a:solidFill>
                            <a:srgbClr val="FFFFFF"/>
                          </a:solidFill>
                          <a:effectLst/>
                          <a:latin typeface="+mn-lt"/>
                        </a:rPr>
                        <a:t>Responsable(s)</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497A"/>
                    </a:solidFill>
                  </a:tcPr>
                </a:tc>
                <a:extLst>
                  <a:ext uri="{0D108BD9-81ED-4DB2-BD59-A6C34878D82A}">
                    <a16:rowId xmlns="" xmlns:a16="http://schemas.microsoft.com/office/drawing/2014/main" val="10000"/>
                  </a:ext>
                </a:extLst>
              </a:tr>
              <a:tr h="1283644">
                <a:tc>
                  <a:txBody>
                    <a:bodyPr/>
                    <a:lstStyle/>
                    <a:p>
                      <a:pPr algn="ctr" fontAlgn="ctr"/>
                      <a:r>
                        <a:rPr lang="es-CO" sz="900" b="0" i="0" u="none" strike="noStrike" dirty="0">
                          <a:solidFill>
                            <a:srgbClr val="000000"/>
                          </a:solidFill>
                          <a:effectLst/>
                          <a:latin typeface="+mn-lt"/>
                        </a:rPr>
                        <a:t>Generar los parámetros técnicos y científicos, orientados a la producción de información en materia geodésica, cartográfica, agrológica, geográfica y catastral, en el marco de la Infraestructura Colombiana de Datos Espaciales (ICDE)</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Consolidación de la red vertical nacional</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974</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451%</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t"/>
                      <a:r>
                        <a:rPr lang="es-CO" sz="900" b="0" i="0" u="none" strike="noStrike" dirty="0" smtClean="0">
                          <a:solidFill>
                            <a:srgbClr val="000000"/>
                          </a:solidFill>
                          <a:effectLst/>
                          <a:latin typeface="+mn-lt"/>
                        </a:rPr>
                        <a:t>Al cuarto trimestre se tiene un avance de 974 kms nivelados de la Red Geodésica Vertical Nacional. Realización de los procesos de materialización, nivelación, georreferenciación y gravimetría de las Líneas 15, 16 y 17. La información de las comisiones realizadas durante el transcurso del año fue revisada y dispuesta para consulta en el sistema GEOCARTO.</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216</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Subd. Geografía y Cartografía IGAC</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1283644">
                <a:tc>
                  <a:txBody>
                    <a:bodyPr/>
                    <a:lstStyle/>
                    <a:p>
                      <a:pPr algn="ctr" fontAlgn="ctr"/>
                      <a:r>
                        <a:rPr lang="es-CO" sz="900" b="0" i="0" u="none" strike="noStrike" dirty="0">
                          <a:solidFill>
                            <a:srgbClr val="000000"/>
                          </a:solidFill>
                          <a:effectLst/>
                          <a:latin typeface="+mn-lt"/>
                        </a:rPr>
                        <a:t>Generar los parámetros técnicos y científicos, orientados a la producción de información en materia geodésica, cartográfica, agrológica, geográfica y catastral, en el marco de la Infraestructura Colombiana de Dato Espaciales (ICDE).</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Densificación de la red geodésica nacional</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51</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smtClean="0">
                          <a:solidFill>
                            <a:srgbClr val="000000"/>
                          </a:solidFill>
                          <a:effectLst/>
                          <a:latin typeface="+mn-lt"/>
                        </a:rPr>
                        <a:t>109%</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es-CO" sz="900" b="0" i="0" u="none" strike="noStrike" dirty="0" smtClean="0">
                          <a:solidFill>
                            <a:srgbClr val="000000"/>
                          </a:solidFill>
                          <a:effectLst/>
                          <a:latin typeface="+mn-lt"/>
                        </a:rPr>
                        <a:t>Al cuarto trimestre se tiene un avance acumulado de 51 puntos  densificados de la Red Geodésica Vertical Nacional. Se realizó control de calidad de la información recolectada en trabajo de campo de los 11 municipios de Cundinamarca y 15 municipios de Boyacá. Esta información fue incorporada y está disponible para consulta en la base de datos del sistema GEOCARTO.</a:t>
                      </a:r>
                      <a:endParaRPr lang="es-CO" sz="900" b="0" i="0" u="none" strike="noStrike" dirty="0">
                        <a:solidFill>
                          <a:srgbClr val="000000"/>
                        </a:solidFill>
                        <a:effectLst/>
                        <a:latin typeface="+mn-lt"/>
                      </a:endParaRP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47</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900" b="0" i="0" u="none" strike="noStrike" dirty="0">
                          <a:solidFill>
                            <a:srgbClr val="000000"/>
                          </a:solidFill>
                          <a:effectLst/>
                          <a:latin typeface="+mn-lt"/>
                        </a:rPr>
                        <a:t>Subd. Geografía y Cartografía IGAC</a:t>
                      </a:r>
                    </a:p>
                  </a:txBody>
                  <a:tcPr marL="6665" marR="6665" marT="66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01016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8978</TotalTime>
  <Words>7669</Words>
  <Application>Microsoft Office PowerPoint</Application>
  <PresentationFormat>Presentación en pantalla (16:9)</PresentationFormat>
  <Paragraphs>659</Paragraphs>
  <Slides>34</Slides>
  <Notes>16</Notes>
  <HiddenSlides>0</HiddenSlides>
  <MMClips>0</MMClips>
  <ScaleCrop>false</ScaleCrop>
  <HeadingPairs>
    <vt:vector size="4" baseType="variant">
      <vt:variant>
        <vt:lpstr>Tema</vt:lpstr>
      </vt:variant>
      <vt:variant>
        <vt:i4>5</vt:i4>
      </vt:variant>
      <vt:variant>
        <vt:lpstr>Títulos de diapositiva</vt:lpstr>
      </vt:variant>
      <vt:variant>
        <vt:i4>34</vt:i4>
      </vt:variant>
    </vt:vector>
  </HeadingPairs>
  <TitlesOfParts>
    <vt:vector size="39" baseType="lpstr">
      <vt:lpstr>4_Tema de Office</vt:lpstr>
      <vt:lpstr>5_Tema de Office</vt:lpstr>
      <vt:lpstr>1_Tema de Office</vt:lpstr>
      <vt:lpstr>2_Tema de Office</vt:lpstr>
      <vt:lpstr>3_Tema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DANE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Mercado</dc:title>
  <dc:creator>DANE-DIMPE</dc:creator>
  <cp:lastModifiedBy>Adriana L. Perico Sierra</cp:lastModifiedBy>
  <cp:revision>845</cp:revision>
  <cp:lastPrinted>2018-11-13T01:51:27Z</cp:lastPrinted>
  <dcterms:created xsi:type="dcterms:W3CDTF">2018-06-21T20:42:53Z</dcterms:created>
  <dcterms:modified xsi:type="dcterms:W3CDTF">2019-02-06T15:31:43Z</dcterms:modified>
</cp:coreProperties>
</file>